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68" r:id="rId4"/>
    <p:sldId id="269" r:id="rId5"/>
    <p:sldId id="270" r:id="rId6"/>
    <p:sldId id="27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4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F74E9-A707-46CC-925A-0D5A01AEB7CA}" type="datetimeFigureOut">
              <a:rPr lang="zh-TW" altLang="en-US" smtClean="0"/>
              <a:t>2023/9/25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2EDB-2864-4FEF-B1BC-AD07B00EF0D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297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F226E6E-90E8-49D6-8416-53EED47FEBC9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EA21FB4-93D4-4E4C-B567-55A1220CBE5F}" type="datetime1">
              <a:rPr lang="en-US" altLang="zh-TW" smtClean="0"/>
              <a:t>9/25/2023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49307F9-A046-4860-902C-64784D5E91F4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5625181C-98A4-42D1-90C7-9DA554532BB4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6A0AF7E-4511-4474-8178-CA3303A00037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16F02A0F-F422-4ECA-9D4F-949FE7EBABB1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F81773E-E744-4C4E-8415-C559826B2DB1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BD96DEA-57A5-4379-BB3A-E3CFD84B69B0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3551B7A2-DD8D-4EF9-9572-F52388B59204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83A86F09-45E0-4CDC-BE31-7D899A4AA065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pPr eaLnBrk="1" latinLnBrk="0" hangingPunct="1"/>
            <a:fld id="{5A7CBB0B-2716-41D3-8E4B-C5BC14EC98D5}" type="datetime1">
              <a:rPr lang="en-US" altLang="zh-TW" smtClean="0"/>
              <a:t>9/25/2023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C95E28E8-D12F-49BF-87F3-95D374BFD16A}" type="datetime1">
              <a:rPr lang="en-US" altLang="zh-TW" smtClean="0"/>
              <a:t>9/25/2023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91544" y="3709118"/>
            <a:ext cx="8640064" cy="2301240"/>
          </a:xfrm>
        </p:spPr>
        <p:txBody>
          <a:bodyPr/>
          <a:lstStyle/>
          <a:p>
            <a:r>
              <a:rPr lang="zh-TW" altLang="en-US" dirty="0"/>
              <a:t>基底函數</a:t>
            </a:r>
            <a:br>
              <a:rPr lang="en-US" altLang="zh-TW" dirty="0"/>
            </a:br>
            <a:r>
              <a:rPr lang="en-US" altLang="zh-TW" cap="none" dirty="0"/>
              <a:t>The </a:t>
            </a:r>
            <a:r>
              <a:rPr lang="en-US" altLang="zh-TW" dirty="0"/>
              <a:t>B</a:t>
            </a:r>
            <a:r>
              <a:rPr lang="en-US" altLang="zh-TW" cap="none" dirty="0">
                <a:effectLst/>
              </a:rPr>
              <a:t>asis Set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10559160" cy="1752600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solidFill>
                  <a:srgbClr val="FFFF00"/>
                </a:solidFill>
              </a:rPr>
              <a:t>影響計算準確度的關鍵因素</a:t>
            </a:r>
            <a:endParaRPr lang="en-US" altLang="zh-TW" sz="2400" dirty="0">
              <a:solidFill>
                <a:srgbClr val="FFFF00"/>
              </a:solidFill>
            </a:endParaRPr>
          </a:p>
          <a:p>
            <a:r>
              <a:rPr lang="en-US" altLang="zh-TW" sz="2400" dirty="0">
                <a:solidFill>
                  <a:srgbClr val="FFFF00"/>
                </a:solidFill>
              </a:rPr>
              <a:t>The crucial factor that determine the accuracy of the calculation  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33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3472" y="274638"/>
            <a:ext cx="9793088" cy="1714202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AO</a:t>
            </a:r>
            <a:r>
              <a:rPr lang="zh-TW" altLang="en-US" dirty="0">
                <a:solidFill>
                  <a:srgbClr val="FFFF00"/>
                </a:solidFill>
              </a:rPr>
              <a:t> </a:t>
            </a:r>
            <a:r>
              <a:rPr lang="en-US" altLang="zh-TW" dirty="0">
                <a:solidFill>
                  <a:srgbClr val="FFFF00"/>
                </a:solidFill>
              </a:rPr>
              <a:t>and</a:t>
            </a:r>
            <a:r>
              <a:rPr lang="zh-TW" altLang="en-US" dirty="0">
                <a:solidFill>
                  <a:srgbClr val="FFFF00"/>
                </a:solidFill>
              </a:rPr>
              <a:t> </a:t>
            </a:r>
            <a:r>
              <a:rPr lang="en-US" altLang="zh-TW" dirty="0">
                <a:solidFill>
                  <a:srgbClr val="FFFF00"/>
                </a:solidFill>
              </a:rPr>
              <a:t>MO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sz="3200" dirty="0">
                <a:solidFill>
                  <a:srgbClr val="00B0F0"/>
                </a:solidFill>
              </a:rPr>
              <a:t>MOs are linear combination of </a:t>
            </a:r>
            <a:r>
              <a:rPr lang="zh-TW" altLang="en-US" sz="3200" dirty="0">
                <a:solidFill>
                  <a:srgbClr val="00B0F0"/>
                </a:solidFill>
              </a:rPr>
              <a:t> </a:t>
            </a:r>
            <a:r>
              <a:rPr lang="en-US" altLang="zh-TW" sz="3200" dirty="0">
                <a:solidFill>
                  <a:srgbClr val="00B0F0"/>
                </a:solidFill>
              </a:rPr>
              <a:t>AOs LCAO-MO</a:t>
            </a:r>
            <a:br>
              <a:rPr lang="en-US" altLang="zh-TW" sz="3200" dirty="0">
                <a:solidFill>
                  <a:srgbClr val="00B0F0"/>
                </a:solidFill>
              </a:rPr>
            </a:b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1690443"/>
            <a:ext cx="8208912" cy="5030019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hydrogen-like AOs</a:t>
            </a:r>
            <a:r>
              <a:rPr lang="zh-TW" altLang="en-US" dirty="0"/>
              <a:t>：</a:t>
            </a: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Slater-Type Orbital (STO)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Gaussian-Type Orbital (GTO) 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2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218960"/>
              </p:ext>
            </p:extLst>
          </p:nvPr>
        </p:nvGraphicFramePr>
        <p:xfrm>
          <a:off x="2135561" y="2204864"/>
          <a:ext cx="54561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方程式" r:id="rId3" imgW="2031840" imgH="241200" progId="Equation.3">
                  <p:embed/>
                </p:oleObj>
              </mc:Choice>
              <mc:Fallback>
                <p:oleObj name="方程式" r:id="rId3" imgW="203184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5561" y="2204864"/>
                        <a:ext cx="5456143" cy="64807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4063629"/>
              </p:ext>
            </p:extLst>
          </p:nvPr>
        </p:nvGraphicFramePr>
        <p:xfrm>
          <a:off x="2135560" y="3789041"/>
          <a:ext cx="4752528" cy="667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方程式" r:id="rId5" imgW="1714320" imgH="241200" progId="Equation.3">
                  <p:embed/>
                </p:oleObj>
              </mc:Choice>
              <mc:Fallback>
                <p:oleObj name="方程式" r:id="rId5" imgW="17143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35560" y="3789041"/>
                        <a:ext cx="4752528" cy="66755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5918808"/>
              </p:ext>
            </p:extLst>
          </p:nvPr>
        </p:nvGraphicFramePr>
        <p:xfrm>
          <a:off x="2135560" y="5445225"/>
          <a:ext cx="3456384" cy="7130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方程式" r:id="rId7" imgW="1661618" imgH="343627" progId="Equation.3">
                  <p:embed/>
                </p:oleObj>
              </mc:Choice>
              <mc:Fallback>
                <p:oleObj name="方程式" r:id="rId7" imgW="1661618" imgH="343627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35560" y="5445225"/>
                        <a:ext cx="3456384" cy="71306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7692038" y="4304983"/>
            <a:ext cx="24482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j + k 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0</a:t>
            </a:r>
            <a:r>
              <a:rPr lang="en-US" altLang="zh-TW" sz="2400" dirty="0"/>
              <a:t>   </a:t>
            </a:r>
            <a:r>
              <a:rPr lang="en-US" altLang="zh-TW" sz="2400" i="1" dirty="0"/>
              <a:t>s</a:t>
            </a:r>
            <a:r>
              <a:rPr lang="en-US" altLang="zh-TW" sz="2400" dirty="0"/>
              <a:t>-type (1)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r>
              <a:rPr lang="en-US" altLang="zh-TW" sz="2400" dirty="0"/>
              <a:t>   </a:t>
            </a:r>
            <a:r>
              <a:rPr lang="en-US" altLang="zh-TW" sz="2400" i="1" dirty="0"/>
              <a:t>p</a:t>
            </a:r>
            <a:r>
              <a:rPr lang="en-US" altLang="zh-TW" sz="2400" dirty="0"/>
              <a:t>-type (3)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2</a:t>
            </a:r>
            <a:r>
              <a:rPr lang="en-US" altLang="zh-TW" sz="2400" dirty="0"/>
              <a:t>   </a:t>
            </a:r>
            <a:r>
              <a:rPr lang="en-US" altLang="zh-TW" sz="2400" i="1" dirty="0"/>
              <a:t>d</a:t>
            </a:r>
            <a:r>
              <a:rPr lang="en-US" altLang="zh-TW" sz="2400" dirty="0"/>
              <a:t>-type (6)</a:t>
            </a:r>
          </a:p>
          <a:p>
            <a:r>
              <a:rPr lang="en-US" altLang="zh-TW" sz="2400" dirty="0">
                <a:solidFill>
                  <a:srgbClr val="FF0000"/>
                </a:solidFill>
              </a:rPr>
              <a:t>3</a:t>
            </a:r>
            <a:r>
              <a:rPr lang="en-US" altLang="zh-TW" sz="2400" dirty="0"/>
              <a:t>   </a:t>
            </a:r>
            <a:r>
              <a:rPr lang="en-US" altLang="zh-TW" sz="2400" i="1" dirty="0"/>
              <a:t>f</a:t>
            </a:r>
            <a:r>
              <a:rPr lang="en-US" altLang="zh-TW" sz="2400" dirty="0"/>
              <a:t>-type (10)</a:t>
            </a:r>
            <a:endParaRPr lang="zh-TW" altLang="en-US" sz="2400" dirty="0"/>
          </a:p>
        </p:txBody>
      </p:sp>
      <p:pic>
        <p:nvPicPr>
          <p:cNvPr id="1071" name="Picture 4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1772816"/>
            <a:ext cx="3546020" cy="2269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文字方塊 15"/>
          <p:cNvSpPr txBox="1"/>
          <p:nvPr/>
        </p:nvSpPr>
        <p:spPr>
          <a:xfrm>
            <a:off x="2495599" y="6305531"/>
            <a:ext cx="243688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solidFill>
                  <a:srgbClr val="FF0000"/>
                </a:solidFill>
                <a:highlight>
                  <a:srgbClr val="FFFF00"/>
                </a:highlight>
              </a:rPr>
              <a:t>Cartesian Gaussian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499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15480" y="1816064"/>
            <a:ext cx="9684567" cy="5030019"/>
          </a:xfrm>
        </p:spPr>
        <p:txBody>
          <a:bodyPr>
            <a:noAutofit/>
          </a:bodyPr>
          <a:lstStyle/>
          <a:p>
            <a:r>
              <a:rPr lang="en-US" altLang="zh-TW" dirty="0"/>
              <a:t>Contracted-Gaussian-Type Function (CGTF)</a:t>
            </a:r>
            <a:br>
              <a:rPr lang="en-US" altLang="zh-TW" dirty="0"/>
            </a:br>
            <a:r>
              <a:rPr lang="en-US" altLang="zh-TW" sz="2400" dirty="0">
                <a:solidFill>
                  <a:srgbClr val="00B0F0"/>
                </a:solidFill>
              </a:rPr>
              <a:t>uses</a:t>
            </a:r>
            <a:r>
              <a:rPr lang="zh-TW" altLang="en-US" sz="2400" dirty="0">
                <a:solidFill>
                  <a:srgbClr val="00B0F0"/>
                </a:solidFill>
              </a:rPr>
              <a:t> </a:t>
            </a:r>
            <a:r>
              <a:rPr lang="en-US" altLang="zh-TW" sz="2400" dirty="0">
                <a:solidFill>
                  <a:srgbClr val="00B0F0"/>
                </a:solidFill>
              </a:rPr>
              <a:t>LC-GTO</a:t>
            </a:r>
            <a:r>
              <a:rPr lang="zh-TW" altLang="en-US" sz="2400" dirty="0">
                <a:solidFill>
                  <a:srgbClr val="00B0F0"/>
                </a:solidFill>
              </a:rPr>
              <a:t> </a:t>
            </a:r>
            <a:r>
              <a:rPr lang="en-US" altLang="zh-TW" sz="2400" dirty="0">
                <a:solidFill>
                  <a:srgbClr val="00B0F0"/>
                </a:solidFill>
              </a:rPr>
              <a:t>to mimic</a:t>
            </a:r>
            <a:r>
              <a:rPr lang="zh-TW" altLang="en-US" sz="2400" dirty="0">
                <a:solidFill>
                  <a:srgbClr val="00B0F0"/>
                </a:solidFill>
              </a:rPr>
              <a:t> </a:t>
            </a:r>
            <a:r>
              <a:rPr lang="en-US" altLang="zh-TW" sz="2400" dirty="0">
                <a:solidFill>
                  <a:srgbClr val="00B0F0"/>
                </a:solidFill>
              </a:rPr>
              <a:t>STO</a:t>
            </a:r>
            <a:br>
              <a:rPr lang="en-US" altLang="zh-TW" dirty="0"/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  <a:p>
            <a:r>
              <a:rPr lang="en-US" altLang="zh-TW" dirty="0"/>
              <a:t>Basis Set</a:t>
            </a:r>
            <a:br>
              <a:rPr lang="en-US" altLang="zh-TW" dirty="0"/>
            </a:br>
            <a:r>
              <a:rPr lang="en-US" altLang="zh-TW" sz="2400" dirty="0">
                <a:solidFill>
                  <a:srgbClr val="00B0F0"/>
                </a:solidFill>
              </a:rPr>
              <a:t>all the AOs (CGTF)  in a molecular calculation</a:t>
            </a:r>
            <a:endParaRPr lang="en-US" altLang="zh-TW" dirty="0">
              <a:solidFill>
                <a:srgbClr val="0070C0"/>
              </a:solidFill>
            </a:endParaRPr>
          </a:p>
          <a:p>
            <a:r>
              <a:rPr lang="en-US" altLang="zh-TW" dirty="0"/>
              <a:t>Minimal Basis Set (STO-3G)</a:t>
            </a:r>
            <a:br>
              <a:rPr lang="en-US" altLang="zh-TW" dirty="0"/>
            </a:br>
            <a:r>
              <a:rPr lang="en-US" altLang="zh-TW" sz="2400" dirty="0">
                <a:solidFill>
                  <a:srgbClr val="00B0F0"/>
                </a:solidFill>
              </a:rPr>
              <a:t>the basis set that includes the same numbers and types of GTFs as the hydrogen-like orbitals (used in most chemistry courses)</a:t>
            </a: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3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1853866" y="179826"/>
            <a:ext cx="8490606" cy="18582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Modern calculation uses GTO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	</a:t>
            </a:r>
            <a:r>
              <a:rPr lang="en-US" altLang="zh-TW" sz="2700" dirty="0">
                <a:solidFill>
                  <a:srgbClr val="00B0F0"/>
                </a:solidFill>
              </a:rPr>
              <a:t>greatly simplifies the two-electron integrals</a:t>
            </a:r>
            <a:endParaRPr lang="zh-TW" altLang="en-US" sz="2700" dirty="0">
              <a:solidFill>
                <a:srgbClr val="00B0F0"/>
              </a:solidFill>
            </a:endParaRPr>
          </a:p>
        </p:txBody>
      </p:sp>
      <p:graphicFrame>
        <p:nvGraphicFramePr>
          <p:cNvPr id="8" name="物件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116725"/>
              </p:ext>
            </p:extLst>
          </p:nvPr>
        </p:nvGraphicFramePr>
        <p:xfrm>
          <a:off x="2495599" y="2996952"/>
          <a:ext cx="2768422" cy="998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方程式" r:id="rId3" imgW="952200" imgH="342720" progId="Equation.3">
                  <p:embed/>
                </p:oleObj>
              </mc:Choice>
              <mc:Fallback>
                <p:oleObj name="方程式" r:id="rId3" imgW="95220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5599" y="2996952"/>
                        <a:ext cx="2768422" cy="99834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6632698" y="3212977"/>
            <a:ext cx="327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i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altLang="zh-TW" sz="2400" i="1" baseline="-2500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2400" dirty="0">
                <a:solidFill>
                  <a:srgbClr val="FFC000"/>
                </a:solidFill>
              </a:rPr>
              <a:t> : primitive </a:t>
            </a:r>
            <a:r>
              <a:rPr lang="en-US" altLang="zh-TW" sz="2400" dirty="0" err="1">
                <a:solidFill>
                  <a:srgbClr val="FFC000"/>
                </a:solidFill>
              </a:rPr>
              <a:t>gaussians</a:t>
            </a:r>
            <a:endParaRPr lang="zh-TW" alt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8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991544" y="1827982"/>
            <a:ext cx="8784976" cy="5030019"/>
          </a:xfrm>
        </p:spPr>
        <p:txBody>
          <a:bodyPr>
            <a:noAutofit/>
          </a:bodyPr>
          <a:lstStyle/>
          <a:p>
            <a:r>
              <a:rPr lang="en-US" altLang="zh-TW" dirty="0"/>
              <a:t>Valence Double-Zeta Basis Set</a:t>
            </a:r>
            <a:br>
              <a:rPr lang="en-US" altLang="zh-TW" dirty="0"/>
            </a:br>
            <a:r>
              <a:rPr lang="en-US" altLang="zh-TW" sz="2800" dirty="0">
                <a:solidFill>
                  <a:srgbClr val="00B0F0"/>
                </a:solidFill>
              </a:rPr>
              <a:t>Core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minimal basis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Valence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two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CGTF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for an AO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examples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3-21G, 6-31G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400" dirty="0">
                <a:solidFill>
                  <a:srgbClr val="FFC000"/>
                </a:solidFill>
              </a:rPr>
              <a:t>(numbers show</a:t>
            </a:r>
            <a:r>
              <a:rPr lang="zh-TW" altLang="en-US" sz="2400" dirty="0">
                <a:solidFill>
                  <a:srgbClr val="FFC000"/>
                </a:solidFill>
              </a:rPr>
              <a:t> </a:t>
            </a:r>
            <a:r>
              <a:rPr lang="en-US" altLang="zh-TW" sz="2400" dirty="0">
                <a:solidFill>
                  <a:srgbClr val="FFC000"/>
                </a:solidFill>
              </a:rPr>
              <a:t>the primitive gaussians in CGTF)</a:t>
            </a:r>
            <a:br>
              <a:rPr lang="en-US" altLang="zh-TW" sz="2400" dirty="0">
                <a:solidFill>
                  <a:srgbClr val="FFC000"/>
                </a:solidFill>
              </a:rPr>
            </a:br>
            <a:endParaRPr lang="en-US" altLang="zh-TW" sz="2400" dirty="0">
              <a:solidFill>
                <a:srgbClr val="FFC000"/>
              </a:solidFill>
            </a:endParaRPr>
          </a:p>
          <a:p>
            <a:r>
              <a:rPr lang="en-US" altLang="zh-TW" dirty="0"/>
              <a:t>Valence Triple-Zeta Basis Set</a:t>
            </a:r>
            <a:br>
              <a:rPr lang="en-US" altLang="zh-TW" dirty="0"/>
            </a:br>
            <a:r>
              <a:rPr lang="en-US" altLang="zh-TW" sz="2800" dirty="0">
                <a:solidFill>
                  <a:srgbClr val="00B0F0"/>
                </a:solidFill>
              </a:rPr>
              <a:t>Core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minimal basis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Valence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 three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CGTF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for an AO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examples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6-311G</a:t>
            </a:r>
            <a:r>
              <a:rPr lang="zh-TW" altLang="en-US" sz="2800" dirty="0">
                <a:solidFill>
                  <a:srgbClr val="00B0F0"/>
                </a:solidFill>
              </a:rPr>
              <a:t>，</a:t>
            </a:r>
            <a:r>
              <a:rPr lang="en-US" altLang="zh-TW" sz="2800" dirty="0">
                <a:solidFill>
                  <a:srgbClr val="00B0F0"/>
                </a:solidFill>
              </a:rPr>
              <a:t>TZV</a:t>
            </a:r>
            <a:r>
              <a:rPr lang="zh-TW" altLang="en-US" sz="2800" dirty="0">
                <a:solidFill>
                  <a:srgbClr val="00B0F0"/>
                </a:solidFill>
              </a:rPr>
              <a:t>，</a:t>
            </a:r>
            <a:r>
              <a:rPr lang="en-US" altLang="zh-TW" sz="2800" dirty="0">
                <a:solidFill>
                  <a:srgbClr val="00B0F0"/>
                </a:solidFill>
              </a:rPr>
              <a:t>def2TZV</a:t>
            </a:r>
            <a:br>
              <a:rPr lang="en-US" altLang="zh-TW" sz="2800" dirty="0">
                <a:solidFill>
                  <a:srgbClr val="0070C0"/>
                </a:solidFill>
              </a:rPr>
            </a:br>
            <a:endParaRPr lang="en-US" altLang="zh-TW" sz="2800" dirty="0">
              <a:solidFill>
                <a:srgbClr val="0070C0"/>
              </a:solidFill>
            </a:endParaRPr>
          </a:p>
          <a:p>
            <a:pPr marL="36576" indent="0">
              <a:buNone/>
            </a:pP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4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013404" y="116632"/>
            <a:ext cx="8326476" cy="1858218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Split-Valence Basis Set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	</a:t>
            </a:r>
            <a:r>
              <a:rPr lang="zh-TW" altLang="en-US" sz="2800" dirty="0">
                <a:solidFill>
                  <a:srgbClr val="00B0F0"/>
                </a:solidFill>
              </a:rPr>
              <a:t>兼顧準確度與計算效率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compromise between accuracy and efficiency</a:t>
            </a:r>
            <a:endParaRPr lang="zh-TW" alt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2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1384" y="1827982"/>
            <a:ext cx="11640616" cy="5030019"/>
          </a:xfrm>
        </p:spPr>
        <p:txBody>
          <a:bodyPr>
            <a:noAutofit/>
          </a:bodyPr>
          <a:lstStyle/>
          <a:p>
            <a:r>
              <a:rPr lang="en-US" altLang="zh-TW" dirty="0"/>
              <a:t>polarization functions</a:t>
            </a:r>
            <a:r>
              <a:rPr lang="en-US" altLang="zh-TW" dirty="0">
                <a:sym typeface="Wingdings" panose="05000000000000000000" pitchFamily="2" charset="2"/>
              </a:rPr>
              <a:t></a:t>
            </a:r>
            <a:r>
              <a:rPr lang="zh-TW" altLang="en-US" sz="3200" dirty="0">
                <a:solidFill>
                  <a:srgbClr val="FFC000"/>
                </a:solidFill>
              </a:rPr>
              <a:t> </a:t>
            </a:r>
            <a:r>
              <a:rPr lang="en-US" altLang="zh-TW" sz="3200" dirty="0">
                <a:solidFill>
                  <a:srgbClr val="FFC000"/>
                </a:solidFill>
              </a:rPr>
              <a:t>increase the angular moment of GTO</a:t>
            </a:r>
            <a:br>
              <a:rPr lang="en-US" altLang="zh-TW" sz="3200" dirty="0">
                <a:solidFill>
                  <a:srgbClr val="FFC000"/>
                </a:solidFill>
              </a:rPr>
            </a:br>
            <a:br>
              <a:rPr lang="en-US" altLang="zh-TW" dirty="0"/>
            </a:br>
            <a:r>
              <a:rPr lang="en-US" altLang="zh-TW" sz="2800" dirty="0">
                <a:solidFill>
                  <a:srgbClr val="00B0F0"/>
                </a:solidFill>
              </a:rPr>
              <a:t>first-period: adding p-type and higher GTOs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second-period: adding d-type and higher GTOs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examples:</a:t>
            </a:r>
            <a:r>
              <a:rPr lang="zh-TW" altLang="en-US" sz="2800" dirty="0">
                <a:solidFill>
                  <a:srgbClr val="00B0F0"/>
                </a:solidFill>
              </a:rPr>
              <a:t>：</a:t>
            </a:r>
            <a:r>
              <a:rPr lang="en-US" altLang="zh-TW" sz="2800" dirty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>
                <a:solidFill>
                  <a:srgbClr val="00B0F0"/>
                </a:solidFill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</a:rPr>
              <a:t>) [6-31G**], 6-311G(3d2f,2pd)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	      cc-</a:t>
            </a:r>
            <a:r>
              <a:rPr lang="en-US" altLang="zh-TW" sz="2800" dirty="0" err="1">
                <a:solidFill>
                  <a:srgbClr val="00B0F0"/>
                </a:solidFill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</a:rPr>
              <a:t>, cc-</a:t>
            </a:r>
            <a:r>
              <a:rPr lang="en-US" altLang="zh-TW" sz="2800" dirty="0" err="1">
                <a:solidFill>
                  <a:srgbClr val="00B0F0"/>
                </a:solidFill>
              </a:rPr>
              <a:t>pVTZ</a:t>
            </a:r>
            <a:endParaRPr lang="en-US" altLang="zh-TW" sz="2400" dirty="0">
              <a:solidFill>
                <a:srgbClr val="00B0F0"/>
              </a:solidFill>
            </a:endParaRPr>
          </a:p>
          <a:p>
            <a:r>
              <a:rPr lang="en-US" altLang="zh-TW" dirty="0"/>
              <a:t>diffuse functions </a:t>
            </a:r>
            <a:r>
              <a:rPr lang="en-US" altLang="zh-TW" dirty="0">
                <a:sym typeface="Wingdings" panose="05000000000000000000" pitchFamily="2" charset="2"/>
              </a:rPr>
              <a:t> </a:t>
            </a:r>
            <a:r>
              <a:rPr lang="en-US" altLang="zh-TW" sz="2800" dirty="0">
                <a:solidFill>
                  <a:srgbClr val="FFC000"/>
                </a:solidFill>
              </a:rPr>
              <a:t>extend the range of GTO</a:t>
            </a:r>
            <a:r>
              <a:rPr lang="zh-TW" altLang="en-US" sz="2800" dirty="0">
                <a:solidFill>
                  <a:srgbClr val="FFC000"/>
                </a:solidFill>
              </a:rPr>
              <a:t> </a:t>
            </a:r>
            <a:r>
              <a:rPr lang="en-US" altLang="zh-TW" sz="2800" dirty="0">
                <a:solidFill>
                  <a:srgbClr val="FFC000"/>
                </a:solidFill>
              </a:rPr>
              <a:t>(small Z)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sz="2800" dirty="0">
                <a:solidFill>
                  <a:srgbClr val="00B0F0"/>
                </a:solidFill>
              </a:rPr>
              <a:t>6-31G(</a:t>
            </a:r>
            <a:r>
              <a:rPr lang="en-US" altLang="zh-TW" sz="2800" dirty="0" err="1">
                <a:solidFill>
                  <a:srgbClr val="00B0F0"/>
                </a:solidFill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</a:rPr>
              <a:t>) plus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s, p 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 6-31+G(</a:t>
            </a:r>
            <a:r>
              <a:rPr lang="en-US" altLang="zh-TW" sz="2800" dirty="0" err="1">
                <a:solidFill>
                  <a:srgbClr val="00B0F0"/>
                </a:solidFill>
                <a:sym typeface="Wingdings" panose="05000000000000000000" pitchFamily="2" charset="2"/>
              </a:rPr>
              <a:t>d,p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)</a:t>
            </a:r>
            <a:br>
              <a:rPr lang="en-US" altLang="zh-TW" sz="2800" dirty="0">
                <a:solidFill>
                  <a:srgbClr val="00B0F0"/>
                </a:solidFill>
              </a:rPr>
            </a:br>
            <a:r>
              <a:rPr lang="en-US" altLang="zh-TW" sz="2800" dirty="0">
                <a:solidFill>
                  <a:srgbClr val="00B0F0"/>
                </a:solidFill>
              </a:rPr>
              <a:t>cc-</a:t>
            </a:r>
            <a:r>
              <a:rPr lang="en-US" altLang="zh-TW" sz="2800" dirty="0" err="1">
                <a:solidFill>
                  <a:srgbClr val="00B0F0"/>
                </a:solidFill>
              </a:rPr>
              <a:t>pVDZ</a:t>
            </a:r>
            <a:r>
              <a:rPr lang="en-US" altLang="zh-TW" sz="2800" dirty="0">
                <a:solidFill>
                  <a:srgbClr val="00B0F0"/>
                </a:solidFill>
              </a:rPr>
              <a:t> plus</a:t>
            </a:r>
            <a:r>
              <a:rPr lang="zh-TW" altLang="en-US" sz="2800" dirty="0">
                <a:solidFill>
                  <a:srgbClr val="00B0F0"/>
                </a:solidFill>
              </a:rPr>
              <a:t> </a:t>
            </a:r>
            <a:r>
              <a:rPr lang="en-US" altLang="zh-TW" sz="2800" dirty="0">
                <a:solidFill>
                  <a:srgbClr val="00B0F0"/>
                </a:solidFill>
              </a:rPr>
              <a:t>s, p, d 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 </a:t>
            </a:r>
            <a:r>
              <a:rPr lang="en-US" altLang="zh-TW" sz="2800" dirty="0" err="1">
                <a:solidFill>
                  <a:srgbClr val="00B0F0"/>
                </a:solidFill>
                <a:sym typeface="Wingdings" panose="05000000000000000000" pitchFamily="2" charset="2"/>
              </a:rPr>
              <a:t>aug</a:t>
            </a:r>
            <a:r>
              <a:rPr lang="en-US" altLang="zh-TW" sz="2800" dirty="0">
                <a:solidFill>
                  <a:srgbClr val="00B0F0"/>
                </a:solidFill>
                <a:sym typeface="Wingdings" panose="05000000000000000000" pitchFamily="2" charset="2"/>
              </a:rPr>
              <a:t>-cc-</a:t>
            </a:r>
            <a:r>
              <a:rPr lang="en-US" altLang="zh-TW" sz="2800" dirty="0" err="1">
                <a:solidFill>
                  <a:srgbClr val="00B0F0"/>
                </a:solidFill>
                <a:sym typeface="Wingdings" panose="05000000000000000000" pitchFamily="2" charset="2"/>
              </a:rPr>
              <a:t>pVDZ</a:t>
            </a:r>
            <a:br>
              <a:rPr lang="en-US" altLang="zh-TW" sz="2800" dirty="0">
                <a:solidFill>
                  <a:srgbClr val="00B0F0"/>
                </a:solidFill>
              </a:rPr>
            </a:br>
            <a:endParaRPr lang="en-US" altLang="zh-TW" sz="2800" dirty="0">
              <a:solidFill>
                <a:srgbClr val="0070C0"/>
              </a:solidFill>
            </a:endParaRPr>
          </a:p>
          <a:p>
            <a:pPr marL="36576" indent="0">
              <a:buNone/>
            </a:pP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5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1853866" y="179826"/>
            <a:ext cx="8634622" cy="1858218"/>
          </a:xfrm>
        </p:spPr>
        <p:txBody>
          <a:bodyPr>
            <a:norm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Polarization and Diffuse Functions 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	</a:t>
            </a:r>
            <a:r>
              <a:rPr lang="en-US" altLang="zh-TW" sz="2800" dirty="0">
                <a:solidFill>
                  <a:srgbClr val="00B0F0"/>
                </a:solidFill>
              </a:rPr>
              <a:t>for accurate calculation on the chemical bonding</a:t>
            </a:r>
            <a:endParaRPr lang="zh-TW" altLang="en-US" sz="2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726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9376" y="1574608"/>
            <a:ext cx="11767864" cy="5030019"/>
          </a:xfrm>
        </p:spPr>
        <p:txBody>
          <a:bodyPr>
            <a:noAutofit/>
          </a:bodyPr>
          <a:lstStyle/>
          <a:p>
            <a:r>
              <a:rPr lang="en-US" altLang="zh-TW" sz="3200" dirty="0">
                <a:solidFill>
                  <a:srgbClr val="FFC000"/>
                </a:solidFill>
              </a:rPr>
              <a:t>MP2, DFT : 6-31G(d) or larger</a:t>
            </a:r>
          </a:p>
          <a:p>
            <a:r>
              <a:rPr lang="en-US" altLang="zh-TW" sz="3200" dirty="0">
                <a:solidFill>
                  <a:srgbClr val="FFC000"/>
                </a:solidFill>
              </a:rPr>
              <a:t>bonding changes</a:t>
            </a:r>
            <a:r>
              <a:rPr lang="zh-TW" altLang="en-US" sz="3200" dirty="0">
                <a:solidFill>
                  <a:srgbClr val="FFC000"/>
                </a:solidFill>
              </a:rPr>
              <a:t> </a:t>
            </a:r>
            <a:r>
              <a:rPr lang="en-US" altLang="zh-TW" sz="3200" dirty="0">
                <a:solidFill>
                  <a:srgbClr val="FFC000"/>
                </a:solidFill>
              </a:rPr>
              <a:t>for H atom</a:t>
            </a:r>
            <a:r>
              <a:rPr lang="zh-TW" altLang="en-US" sz="3200" dirty="0">
                <a:solidFill>
                  <a:srgbClr val="FFC000"/>
                </a:solidFill>
              </a:rPr>
              <a:t>：</a:t>
            </a:r>
            <a:r>
              <a:rPr lang="en-US" altLang="zh-TW" sz="3200" dirty="0">
                <a:solidFill>
                  <a:srgbClr val="FFC000"/>
                </a:solidFill>
              </a:rPr>
              <a:t>6-31G(</a:t>
            </a:r>
            <a:r>
              <a:rPr lang="en-US" altLang="zh-TW" sz="3200" dirty="0" err="1">
                <a:solidFill>
                  <a:srgbClr val="FFC000"/>
                </a:solidFill>
              </a:rPr>
              <a:t>d,p</a:t>
            </a:r>
            <a:r>
              <a:rPr lang="en-US" altLang="zh-TW" sz="3200" dirty="0">
                <a:solidFill>
                  <a:srgbClr val="FFC000"/>
                </a:solidFill>
              </a:rPr>
              <a:t>), cc-</a:t>
            </a:r>
            <a:r>
              <a:rPr lang="en-US" altLang="zh-TW" sz="3200" dirty="0" err="1">
                <a:solidFill>
                  <a:srgbClr val="FFC000"/>
                </a:solidFill>
              </a:rPr>
              <a:t>pVDZ</a:t>
            </a:r>
            <a:endParaRPr lang="en-US" altLang="zh-TW" sz="3200" dirty="0">
              <a:solidFill>
                <a:srgbClr val="FFC000"/>
              </a:solidFill>
            </a:endParaRPr>
          </a:p>
          <a:p>
            <a:r>
              <a:rPr lang="en-US" altLang="zh-TW" sz="3200" dirty="0">
                <a:solidFill>
                  <a:srgbClr val="FFC000"/>
                </a:solidFill>
              </a:rPr>
              <a:t>anions and hydrogen bonding</a:t>
            </a:r>
            <a:r>
              <a:rPr lang="zh-TW" altLang="en-US" sz="3200" dirty="0">
                <a:solidFill>
                  <a:srgbClr val="FFC000"/>
                </a:solidFill>
              </a:rPr>
              <a:t>：</a:t>
            </a:r>
            <a:r>
              <a:rPr lang="en-US" altLang="zh-TW" sz="3200" dirty="0">
                <a:solidFill>
                  <a:srgbClr val="FFC000"/>
                </a:solidFill>
              </a:rPr>
              <a:t>6-31+G(</a:t>
            </a:r>
            <a:r>
              <a:rPr lang="en-US" altLang="zh-TW" sz="3200" dirty="0" err="1">
                <a:solidFill>
                  <a:srgbClr val="FFC000"/>
                </a:solidFill>
              </a:rPr>
              <a:t>d,p</a:t>
            </a:r>
            <a:r>
              <a:rPr lang="en-US" altLang="zh-TW" sz="3200" dirty="0">
                <a:solidFill>
                  <a:srgbClr val="FFC000"/>
                </a:solidFill>
              </a:rPr>
              <a:t>), </a:t>
            </a:r>
            <a:r>
              <a:rPr lang="en-US" altLang="zh-TW" sz="3200" dirty="0" err="1">
                <a:solidFill>
                  <a:srgbClr val="FFC000"/>
                </a:solidFill>
              </a:rPr>
              <a:t>aug</a:t>
            </a:r>
            <a:r>
              <a:rPr lang="en-US" altLang="zh-TW" sz="3200" dirty="0">
                <a:solidFill>
                  <a:srgbClr val="FFC000"/>
                </a:solidFill>
              </a:rPr>
              <a:t>-cc-</a:t>
            </a:r>
            <a:r>
              <a:rPr lang="en-US" altLang="zh-TW" sz="3200" dirty="0" err="1">
                <a:solidFill>
                  <a:srgbClr val="FFC000"/>
                </a:solidFill>
              </a:rPr>
              <a:t>pVDZ</a:t>
            </a:r>
            <a:endParaRPr lang="en-US" altLang="zh-TW" sz="3200" dirty="0">
              <a:solidFill>
                <a:srgbClr val="FFC000"/>
              </a:solidFill>
            </a:endParaRPr>
          </a:p>
          <a:p>
            <a:r>
              <a:rPr lang="en-US" altLang="zh-TW" sz="3200" dirty="0">
                <a:solidFill>
                  <a:srgbClr val="FFC000"/>
                </a:solidFill>
              </a:rPr>
              <a:t>high-level theory: triple-zeta or larger:</a:t>
            </a:r>
            <a:br>
              <a:rPr lang="en-US" altLang="zh-TW" sz="3200" dirty="0">
                <a:solidFill>
                  <a:srgbClr val="FFC000"/>
                </a:solidFill>
              </a:rPr>
            </a:br>
            <a:r>
              <a:rPr lang="en-US" altLang="zh-TW" sz="3200" dirty="0" err="1">
                <a:solidFill>
                  <a:srgbClr val="FFC000"/>
                </a:solidFill>
              </a:rPr>
              <a:t>aug</a:t>
            </a:r>
            <a:r>
              <a:rPr lang="en-US" altLang="zh-TW" sz="3200" dirty="0">
                <a:solidFill>
                  <a:srgbClr val="FFC000"/>
                </a:solidFill>
              </a:rPr>
              <a:t>-cc-</a:t>
            </a:r>
            <a:r>
              <a:rPr lang="en-US" altLang="zh-TW" sz="3200" dirty="0" err="1">
                <a:solidFill>
                  <a:srgbClr val="FFC000"/>
                </a:solidFill>
              </a:rPr>
              <a:t>pVTZ</a:t>
            </a:r>
            <a:r>
              <a:rPr lang="en-US" altLang="zh-TW" sz="3200" dirty="0">
                <a:solidFill>
                  <a:srgbClr val="FFC000"/>
                </a:solidFill>
              </a:rPr>
              <a:t>, 6-311+G(3d2f,2pd)</a:t>
            </a:r>
          </a:p>
          <a:p>
            <a:r>
              <a:rPr lang="en-US" altLang="zh-TW" sz="3200" dirty="0">
                <a:solidFill>
                  <a:srgbClr val="FFC000"/>
                </a:solidFill>
              </a:rPr>
              <a:t>The choices of basis sets are related to the properties of the system, accuracy and time requirements, computational resource available. The proper usage is an high art.</a:t>
            </a:r>
          </a:p>
          <a:p>
            <a:pPr marL="36576" indent="0">
              <a:buNone/>
            </a:pPr>
            <a:br>
              <a:rPr lang="en-US" altLang="zh-TW" sz="3200" dirty="0">
                <a:solidFill>
                  <a:srgbClr val="FFC000"/>
                </a:solidFill>
              </a:rPr>
            </a:br>
            <a:br>
              <a:rPr lang="en-US" altLang="zh-TW" dirty="0"/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6</a:t>
            </a:fld>
            <a:endParaRPr kumimoji="0"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2236578" y="184666"/>
            <a:ext cx="8634622" cy="1376966"/>
          </a:xfrm>
        </p:spPr>
        <p:txBody>
          <a:bodyPr>
            <a:noAutofit/>
          </a:bodyPr>
          <a:lstStyle/>
          <a:p>
            <a:r>
              <a:rPr lang="en-US" altLang="zh-TW" dirty="0">
                <a:solidFill>
                  <a:srgbClr val="FFFF00"/>
                </a:solidFill>
              </a:rPr>
              <a:t>Basis Sets Suggestions</a:t>
            </a:r>
            <a:br>
              <a:rPr lang="en-US" altLang="zh-TW" dirty="0">
                <a:solidFill>
                  <a:srgbClr val="FFFF00"/>
                </a:solidFill>
              </a:rPr>
            </a:br>
            <a:r>
              <a:rPr lang="en-US" altLang="zh-TW" dirty="0">
                <a:solidFill>
                  <a:srgbClr val="FFFF00"/>
                </a:solidFill>
              </a:rPr>
              <a:t>	</a:t>
            </a:r>
            <a:r>
              <a:rPr lang="en-US" altLang="zh-TW" sz="2800" dirty="0">
                <a:solidFill>
                  <a:srgbClr val="00B0F0"/>
                </a:solidFill>
              </a:rPr>
              <a:t>from rules to arts		</a:t>
            </a:r>
            <a:r>
              <a:rPr lang="en-US" altLang="zh-TW" sz="2800" dirty="0">
                <a:solidFill>
                  <a:srgbClr val="FF66FF"/>
                </a:solidFill>
              </a:rPr>
              <a:t>Theory/Basis Set</a:t>
            </a:r>
            <a:endParaRPr lang="zh-TW" altLang="en-US" sz="2800" dirty="0">
              <a:solidFill>
                <a:srgbClr val="FF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21715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704</TotalTime>
  <Words>453</Words>
  <Application>Microsoft Office PowerPoint</Application>
  <PresentationFormat>寬螢幕</PresentationFormat>
  <Paragraphs>39</Paragraphs>
  <Slides>6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Franklin Gothic Book</vt:lpstr>
      <vt:lpstr>Times New Roman</vt:lpstr>
      <vt:lpstr>Wingdings</vt:lpstr>
      <vt:lpstr>Wingdings 2</vt:lpstr>
      <vt:lpstr>科技</vt:lpstr>
      <vt:lpstr>方程式</vt:lpstr>
      <vt:lpstr>基底函數 The Basis Set</vt:lpstr>
      <vt:lpstr>AO and MO MOs are linear combination of  AOs LCAO-MO </vt:lpstr>
      <vt:lpstr>Modern calculation uses GTO  greatly simplifies the two-electron integrals</vt:lpstr>
      <vt:lpstr>Split-Valence Basis Set  兼顧準確度與計算效率 compromise between accuracy and efficiency</vt:lpstr>
      <vt:lpstr>Polarization and Diffuse Functions   for accurate calculation on the chemical bonding</vt:lpstr>
      <vt:lpstr>Basis Sets Suggestions  from rules to arts  Theory/Basis 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分子結構的建立</dc:title>
  <dc:creator>user</dc:creator>
  <cp:lastModifiedBy>胡維平</cp:lastModifiedBy>
  <cp:revision>54</cp:revision>
  <dcterms:created xsi:type="dcterms:W3CDTF">2017-08-02T04:37:05Z</dcterms:created>
  <dcterms:modified xsi:type="dcterms:W3CDTF">2023-09-25T16:02:02Z</dcterms:modified>
</cp:coreProperties>
</file>