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68" r:id="rId4"/>
    <p:sldId id="269" r:id="rId5"/>
    <p:sldId id="270" r:id="rId6"/>
    <p:sldId id="27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964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F74E9-A707-46CC-925A-0D5A01AEB7CA}" type="datetimeFigureOut">
              <a:rPr lang="zh-TW" altLang="en-US" smtClean="0"/>
              <a:t>2023/9/25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E2EDB-2864-4FEF-B1BC-AD07B00EF0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297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F226E6E-90E8-49D6-8416-53EED47FEBC9}" type="datetime1">
              <a:rPr lang="en-US" altLang="zh-TW" smtClean="0"/>
              <a:t>9/25/2023</a:t>
            </a:fld>
            <a:endParaRPr 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EA21FB4-93D4-4E4C-B567-55A1220CBE5F}" type="datetime1">
              <a:rPr lang="en-US" altLang="zh-TW" smtClean="0"/>
              <a:t>9/25/2023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9307F9-A046-4860-902C-64784D5E91F4}" type="datetime1">
              <a:rPr lang="en-US" altLang="zh-TW" smtClean="0"/>
              <a:t>9/25/2023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625181C-98A4-42D1-90C7-9DA554532BB4}" type="datetime1">
              <a:rPr lang="en-US" altLang="zh-TW" smtClean="0"/>
              <a:t>9/25/2023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6A0AF7E-4511-4474-8178-CA3303A00037}" type="datetime1">
              <a:rPr lang="en-US" altLang="zh-TW" smtClean="0"/>
              <a:t>9/25/2023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16F02A0F-F422-4ECA-9D4F-949FE7EBABB1}" type="datetime1">
              <a:rPr lang="en-US" altLang="zh-TW" smtClean="0"/>
              <a:t>9/25/2023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8F81773E-E744-4C4E-8415-C559826B2DB1}" type="datetime1">
              <a:rPr lang="en-US" altLang="zh-TW" smtClean="0"/>
              <a:t>9/25/2023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BD96DEA-57A5-4379-BB3A-E3CFD84B69B0}" type="datetime1">
              <a:rPr lang="en-US" altLang="zh-TW" smtClean="0"/>
              <a:t>9/25/2023</a:t>
            </a:fld>
            <a:endParaRPr 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3551B7A2-DD8D-4EF9-9572-F52388B59204}" type="datetime1">
              <a:rPr lang="en-US" altLang="zh-TW" smtClean="0"/>
              <a:t>9/25/2023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83A86F09-45E0-4CDC-BE31-7D899A4AA065}" type="datetime1">
              <a:rPr lang="en-US" altLang="zh-TW" smtClean="0"/>
              <a:t>9/25/2023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0875264" y="6422065"/>
            <a:ext cx="1016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09600" y="6422065"/>
            <a:ext cx="2844800" cy="365125"/>
          </a:xfrm>
        </p:spPr>
        <p:txBody>
          <a:bodyPr/>
          <a:lstStyle/>
          <a:p>
            <a:pPr eaLnBrk="1" latinLnBrk="0" hangingPunct="1"/>
            <a:fld id="{5A7CBB0B-2716-41D3-8E4B-C5BC14EC98D5}" type="datetime1">
              <a:rPr lang="en-US" altLang="zh-TW" smtClean="0"/>
              <a:t>9/25/2023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09600" y="6422065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C95E28E8-D12F-49BF-87F3-95D374BFD16A}" type="datetime1">
              <a:rPr lang="en-US" altLang="zh-TW" smtClean="0"/>
              <a:t>9/25/2023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165600" y="6422065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10871200" y="6422065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991544" y="3709118"/>
            <a:ext cx="8640064" cy="2301240"/>
          </a:xfrm>
        </p:spPr>
        <p:txBody>
          <a:bodyPr/>
          <a:lstStyle/>
          <a:p>
            <a:r>
              <a:rPr lang="zh-TW" altLang="en-US" dirty="0"/>
              <a:t>基底函數</a:t>
            </a:r>
            <a:br>
              <a:rPr lang="en-US" altLang="zh-TW" dirty="0"/>
            </a:br>
            <a:r>
              <a:rPr lang="en-US" altLang="zh-TW" cap="none" dirty="0"/>
              <a:t>The </a:t>
            </a:r>
            <a:r>
              <a:rPr lang="en-US" altLang="zh-TW" dirty="0"/>
              <a:t>B</a:t>
            </a:r>
            <a:r>
              <a:rPr lang="en-US" altLang="zh-TW" cap="none" dirty="0">
                <a:effectLst/>
              </a:rPr>
              <a:t>asis Set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10559160" cy="1752600"/>
          </a:xfrm>
        </p:spPr>
        <p:txBody>
          <a:bodyPr>
            <a:normAutofit/>
          </a:bodyPr>
          <a:lstStyle/>
          <a:p>
            <a:r>
              <a:rPr lang="zh-TW" altLang="en-US" sz="2400" dirty="0">
                <a:solidFill>
                  <a:srgbClr val="FFFF00"/>
                </a:solidFill>
              </a:rPr>
              <a:t>影響計算準確度的關鍵因素</a:t>
            </a:r>
            <a:endParaRPr lang="en-US" altLang="zh-TW" sz="2400" dirty="0">
              <a:solidFill>
                <a:srgbClr val="FFFF00"/>
              </a:solidFill>
            </a:endParaRPr>
          </a:p>
          <a:p>
            <a:r>
              <a:rPr lang="en-US" altLang="zh-TW" sz="2400" dirty="0">
                <a:solidFill>
                  <a:srgbClr val="FFFF00"/>
                </a:solidFill>
              </a:rPr>
              <a:t>The crucial factor that determine the accuracy of the calculation  </a:t>
            </a:r>
            <a:endParaRPr lang="zh-TW" altLang="en-US" sz="2400" dirty="0">
              <a:solidFill>
                <a:srgbClr val="FFFF00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14335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3472" y="274638"/>
            <a:ext cx="9793088" cy="1714202"/>
          </a:xfrm>
        </p:spPr>
        <p:txBody>
          <a:bodyPr>
            <a:noAutofit/>
          </a:bodyPr>
          <a:lstStyle/>
          <a:p>
            <a:r>
              <a:rPr lang="en-US" altLang="zh-TW" dirty="0">
                <a:solidFill>
                  <a:srgbClr val="FFFF00"/>
                </a:solidFill>
              </a:rPr>
              <a:t>AO</a:t>
            </a:r>
            <a:r>
              <a:rPr lang="zh-TW" altLang="en-US" dirty="0">
                <a:solidFill>
                  <a:srgbClr val="FFFF00"/>
                </a:solidFill>
              </a:rPr>
              <a:t> </a:t>
            </a:r>
            <a:r>
              <a:rPr lang="en-US" altLang="zh-TW" dirty="0">
                <a:solidFill>
                  <a:srgbClr val="FFFF00"/>
                </a:solidFill>
              </a:rPr>
              <a:t>and</a:t>
            </a:r>
            <a:r>
              <a:rPr lang="zh-TW" altLang="en-US" dirty="0">
                <a:solidFill>
                  <a:srgbClr val="FFFF00"/>
                </a:solidFill>
              </a:rPr>
              <a:t> </a:t>
            </a:r>
            <a:r>
              <a:rPr lang="en-US" altLang="zh-TW" dirty="0">
                <a:solidFill>
                  <a:srgbClr val="FFFF00"/>
                </a:solidFill>
              </a:rPr>
              <a:t>MO</a:t>
            </a:r>
            <a:br>
              <a:rPr lang="en-US" altLang="zh-TW" dirty="0">
                <a:solidFill>
                  <a:srgbClr val="FFFF00"/>
                </a:solidFill>
              </a:rPr>
            </a:br>
            <a:r>
              <a:rPr lang="en-US" altLang="zh-TW" sz="3200" dirty="0">
                <a:solidFill>
                  <a:srgbClr val="00B0F0"/>
                </a:solidFill>
              </a:rPr>
              <a:t>MOs are linear combination of </a:t>
            </a:r>
            <a:r>
              <a:rPr lang="zh-TW" altLang="en-US" sz="3200" dirty="0">
                <a:solidFill>
                  <a:srgbClr val="00B0F0"/>
                </a:solidFill>
              </a:rPr>
              <a:t> </a:t>
            </a:r>
            <a:r>
              <a:rPr lang="en-US" altLang="zh-TW" sz="3200" dirty="0">
                <a:solidFill>
                  <a:srgbClr val="00B0F0"/>
                </a:solidFill>
              </a:rPr>
              <a:t>AOs LCAO-MO</a:t>
            </a:r>
            <a:br>
              <a:rPr lang="en-US" altLang="zh-TW" sz="3200" dirty="0">
                <a:solidFill>
                  <a:srgbClr val="00B0F0"/>
                </a:solidFill>
              </a:rPr>
            </a:br>
            <a:endParaRPr lang="zh-TW" altLang="en-US" sz="3200" dirty="0">
              <a:solidFill>
                <a:srgbClr val="00B0F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15480" y="1690443"/>
            <a:ext cx="8208912" cy="5030019"/>
          </a:xfrm>
        </p:spPr>
        <p:txBody>
          <a:bodyPr>
            <a:normAutofit lnSpcReduction="10000"/>
          </a:bodyPr>
          <a:lstStyle/>
          <a:p>
            <a:r>
              <a:rPr lang="en-US" altLang="zh-TW" dirty="0"/>
              <a:t>hydrogen-like AOs</a:t>
            </a:r>
            <a:r>
              <a:rPr lang="zh-TW" altLang="en-US" dirty="0"/>
              <a:t>：</a:t>
            </a:r>
            <a:br>
              <a:rPr lang="en-US" altLang="zh-TW" dirty="0"/>
            </a:br>
            <a:br>
              <a:rPr lang="en-US" altLang="zh-TW" dirty="0"/>
            </a:br>
            <a:endParaRPr lang="en-US" altLang="zh-TW" dirty="0"/>
          </a:p>
          <a:p>
            <a:r>
              <a:rPr lang="en-US" altLang="zh-TW" dirty="0"/>
              <a:t>Slater-Type Orbital (STO)</a:t>
            </a:r>
            <a:br>
              <a:rPr lang="en-US" altLang="zh-TW" dirty="0"/>
            </a:br>
            <a:br>
              <a:rPr lang="en-US" altLang="zh-TW" dirty="0"/>
            </a:br>
            <a:br>
              <a:rPr lang="en-US" altLang="zh-TW" dirty="0"/>
            </a:br>
            <a:endParaRPr lang="en-US" altLang="zh-TW" dirty="0"/>
          </a:p>
          <a:p>
            <a:r>
              <a:rPr lang="en-US" altLang="zh-TW" dirty="0"/>
              <a:t>Gaussian-Type Orbital (GTO) </a:t>
            </a:r>
            <a:br>
              <a:rPr lang="en-US" altLang="zh-TW" dirty="0"/>
            </a:br>
            <a:br>
              <a:rPr lang="en-US" altLang="zh-TW" dirty="0"/>
            </a:br>
            <a:br>
              <a:rPr lang="en-US" altLang="zh-TW" dirty="0"/>
            </a:b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2</a:t>
            </a:fld>
            <a:endParaRPr kumimoji="0"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7218960"/>
              </p:ext>
            </p:extLst>
          </p:nvPr>
        </p:nvGraphicFramePr>
        <p:xfrm>
          <a:off x="2135561" y="2204864"/>
          <a:ext cx="5456143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" name="方程式" r:id="rId3" imgW="2031840" imgH="241200" progId="Equation.3">
                  <p:embed/>
                </p:oleObj>
              </mc:Choice>
              <mc:Fallback>
                <p:oleObj name="方程式" r:id="rId3" imgW="203184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5561" y="2204864"/>
                        <a:ext cx="5456143" cy="64807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物件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4063629"/>
              </p:ext>
            </p:extLst>
          </p:nvPr>
        </p:nvGraphicFramePr>
        <p:xfrm>
          <a:off x="2135560" y="3789041"/>
          <a:ext cx="4752528" cy="667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2" name="方程式" r:id="rId5" imgW="1714320" imgH="241200" progId="Equation.3">
                  <p:embed/>
                </p:oleObj>
              </mc:Choice>
              <mc:Fallback>
                <p:oleObj name="方程式" r:id="rId5" imgW="171432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35560" y="3789041"/>
                        <a:ext cx="4752528" cy="66755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物件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918808"/>
              </p:ext>
            </p:extLst>
          </p:nvPr>
        </p:nvGraphicFramePr>
        <p:xfrm>
          <a:off x="2135560" y="5445225"/>
          <a:ext cx="3456384" cy="713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3" name="方程式" r:id="rId7" imgW="1661618" imgH="343627" progId="Equation.3">
                  <p:embed/>
                </p:oleObj>
              </mc:Choice>
              <mc:Fallback>
                <p:oleObj name="方程式" r:id="rId7" imgW="1661618" imgH="343627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35560" y="5445225"/>
                        <a:ext cx="3456384" cy="71306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文字方塊 14"/>
          <p:cNvSpPr txBox="1"/>
          <p:nvPr/>
        </p:nvSpPr>
        <p:spPr>
          <a:xfrm>
            <a:off x="7692038" y="4304983"/>
            <a:ext cx="244827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8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j + k </a:t>
            </a:r>
          </a:p>
          <a:p>
            <a:r>
              <a:rPr lang="en-US" altLang="zh-TW" sz="2400" dirty="0">
                <a:solidFill>
                  <a:srgbClr val="FF0000"/>
                </a:solidFill>
              </a:rPr>
              <a:t>0</a:t>
            </a:r>
            <a:r>
              <a:rPr lang="en-US" altLang="zh-TW" sz="2400" dirty="0"/>
              <a:t>   </a:t>
            </a:r>
            <a:r>
              <a:rPr lang="en-US" altLang="zh-TW" sz="2400" i="1" dirty="0"/>
              <a:t>s</a:t>
            </a:r>
            <a:r>
              <a:rPr lang="en-US" altLang="zh-TW" sz="2400" dirty="0"/>
              <a:t>-type (1)</a:t>
            </a:r>
          </a:p>
          <a:p>
            <a:r>
              <a:rPr lang="en-US" altLang="zh-TW" sz="2400" dirty="0">
                <a:solidFill>
                  <a:srgbClr val="FF0000"/>
                </a:solidFill>
              </a:rPr>
              <a:t>1</a:t>
            </a:r>
            <a:r>
              <a:rPr lang="en-US" altLang="zh-TW" sz="2400" dirty="0"/>
              <a:t>   </a:t>
            </a:r>
            <a:r>
              <a:rPr lang="en-US" altLang="zh-TW" sz="2400" i="1" dirty="0"/>
              <a:t>p</a:t>
            </a:r>
            <a:r>
              <a:rPr lang="en-US" altLang="zh-TW" sz="2400" dirty="0"/>
              <a:t>-type (3)</a:t>
            </a:r>
          </a:p>
          <a:p>
            <a:r>
              <a:rPr lang="en-US" altLang="zh-TW" sz="2400" dirty="0">
                <a:solidFill>
                  <a:srgbClr val="FF0000"/>
                </a:solidFill>
              </a:rPr>
              <a:t>2</a:t>
            </a:r>
            <a:r>
              <a:rPr lang="en-US" altLang="zh-TW" sz="2400" dirty="0"/>
              <a:t>   </a:t>
            </a:r>
            <a:r>
              <a:rPr lang="en-US" altLang="zh-TW" sz="2400" i="1" dirty="0"/>
              <a:t>d</a:t>
            </a:r>
            <a:r>
              <a:rPr lang="en-US" altLang="zh-TW" sz="2400" dirty="0"/>
              <a:t>-type (6)</a:t>
            </a:r>
          </a:p>
          <a:p>
            <a:r>
              <a:rPr lang="en-US" altLang="zh-TW" sz="2400" dirty="0">
                <a:solidFill>
                  <a:srgbClr val="FF0000"/>
                </a:solidFill>
              </a:rPr>
              <a:t>3</a:t>
            </a:r>
            <a:r>
              <a:rPr lang="en-US" altLang="zh-TW" sz="2400" dirty="0"/>
              <a:t>   </a:t>
            </a:r>
            <a:r>
              <a:rPr lang="en-US" altLang="zh-TW" sz="2400" i="1" dirty="0"/>
              <a:t>f</a:t>
            </a:r>
            <a:r>
              <a:rPr lang="en-US" altLang="zh-TW" sz="2400" dirty="0"/>
              <a:t>-type (10)</a:t>
            </a:r>
            <a:endParaRPr lang="zh-TW" altLang="en-US" sz="2400" dirty="0"/>
          </a:p>
        </p:txBody>
      </p:sp>
      <p:pic>
        <p:nvPicPr>
          <p:cNvPr id="1071" name="Picture 4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176" y="1772816"/>
            <a:ext cx="3546020" cy="2269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文字方塊 15"/>
          <p:cNvSpPr txBox="1"/>
          <p:nvPr/>
        </p:nvSpPr>
        <p:spPr>
          <a:xfrm>
            <a:off x="2495599" y="6305531"/>
            <a:ext cx="243688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FF0000"/>
                </a:solidFill>
                <a:highlight>
                  <a:srgbClr val="FFFF00"/>
                </a:highlight>
              </a:rPr>
              <a:t>Cartesian Gaussian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24998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15480" y="1816064"/>
            <a:ext cx="9684567" cy="5030019"/>
          </a:xfrm>
        </p:spPr>
        <p:txBody>
          <a:bodyPr>
            <a:noAutofit/>
          </a:bodyPr>
          <a:lstStyle/>
          <a:p>
            <a:r>
              <a:rPr lang="en-US" altLang="zh-TW" dirty="0"/>
              <a:t>Contracted-Gaussian-Type Function (CGTF)</a:t>
            </a:r>
            <a:br>
              <a:rPr lang="en-US" altLang="zh-TW" dirty="0"/>
            </a:br>
            <a:r>
              <a:rPr lang="en-US" altLang="zh-TW" sz="2400" dirty="0">
                <a:solidFill>
                  <a:srgbClr val="00B0F0"/>
                </a:solidFill>
              </a:rPr>
              <a:t>uses</a:t>
            </a:r>
            <a:r>
              <a:rPr lang="zh-TW" altLang="en-US" sz="2400" dirty="0">
                <a:solidFill>
                  <a:srgbClr val="00B0F0"/>
                </a:solidFill>
              </a:rPr>
              <a:t> </a:t>
            </a:r>
            <a:r>
              <a:rPr lang="en-US" altLang="zh-TW" sz="2400" dirty="0">
                <a:solidFill>
                  <a:srgbClr val="00B0F0"/>
                </a:solidFill>
              </a:rPr>
              <a:t>LC-GTO</a:t>
            </a:r>
            <a:r>
              <a:rPr lang="zh-TW" altLang="en-US" sz="2400" dirty="0">
                <a:solidFill>
                  <a:srgbClr val="00B0F0"/>
                </a:solidFill>
              </a:rPr>
              <a:t> </a:t>
            </a:r>
            <a:r>
              <a:rPr lang="en-US" altLang="zh-TW" sz="2400" dirty="0">
                <a:solidFill>
                  <a:srgbClr val="00B0F0"/>
                </a:solidFill>
              </a:rPr>
              <a:t>to mimic</a:t>
            </a:r>
            <a:r>
              <a:rPr lang="zh-TW" altLang="en-US" sz="2400" dirty="0">
                <a:solidFill>
                  <a:srgbClr val="00B0F0"/>
                </a:solidFill>
              </a:rPr>
              <a:t> </a:t>
            </a:r>
            <a:r>
              <a:rPr lang="en-US" altLang="zh-TW" sz="2400" dirty="0">
                <a:solidFill>
                  <a:srgbClr val="00B0F0"/>
                </a:solidFill>
              </a:rPr>
              <a:t>STO</a:t>
            </a:r>
            <a:br>
              <a:rPr lang="en-US" altLang="zh-TW" dirty="0"/>
            </a:br>
            <a:br>
              <a:rPr lang="en-US" altLang="zh-TW" dirty="0"/>
            </a:br>
            <a:br>
              <a:rPr lang="en-US" altLang="zh-TW" dirty="0"/>
            </a:br>
            <a:endParaRPr lang="en-US" altLang="zh-TW" dirty="0"/>
          </a:p>
          <a:p>
            <a:r>
              <a:rPr lang="en-US" altLang="zh-TW" dirty="0"/>
              <a:t>Basis Set</a:t>
            </a:r>
            <a:br>
              <a:rPr lang="en-US" altLang="zh-TW" dirty="0"/>
            </a:br>
            <a:r>
              <a:rPr lang="en-US" altLang="zh-TW" sz="2400" dirty="0">
                <a:solidFill>
                  <a:srgbClr val="00B0F0"/>
                </a:solidFill>
              </a:rPr>
              <a:t>all the AOs (CGTF)  in a molecular calculation</a:t>
            </a:r>
            <a:endParaRPr lang="en-US" altLang="zh-TW" dirty="0">
              <a:solidFill>
                <a:srgbClr val="0070C0"/>
              </a:solidFill>
            </a:endParaRPr>
          </a:p>
          <a:p>
            <a:r>
              <a:rPr lang="en-US" altLang="zh-TW" dirty="0"/>
              <a:t>Minimal Basis Set (STO-3G)</a:t>
            </a:r>
            <a:br>
              <a:rPr lang="en-US" altLang="zh-TW" dirty="0"/>
            </a:br>
            <a:r>
              <a:rPr lang="en-US" altLang="zh-TW" sz="2400" dirty="0">
                <a:solidFill>
                  <a:srgbClr val="00B0F0"/>
                </a:solidFill>
              </a:rPr>
              <a:t>the basis set that includes the same numbers and types of GTFs as the hydrogen-like orbitals (used in most chemistry courses)</a:t>
            </a:r>
            <a:br>
              <a:rPr lang="en-US" altLang="zh-TW" dirty="0"/>
            </a:br>
            <a:br>
              <a:rPr lang="en-US" altLang="zh-TW" dirty="0"/>
            </a:b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3</a:t>
            </a:fld>
            <a:endParaRPr kumimoji="0"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" name="標題 1"/>
          <p:cNvSpPr>
            <a:spLocks noGrp="1"/>
          </p:cNvSpPr>
          <p:nvPr>
            <p:ph type="title"/>
          </p:nvPr>
        </p:nvSpPr>
        <p:spPr>
          <a:xfrm>
            <a:off x="1853866" y="179826"/>
            <a:ext cx="8490606" cy="1858218"/>
          </a:xfrm>
        </p:spPr>
        <p:txBody>
          <a:bodyPr>
            <a:normAutofit/>
          </a:bodyPr>
          <a:lstStyle/>
          <a:p>
            <a:r>
              <a:rPr lang="en-US" altLang="zh-TW" dirty="0">
                <a:solidFill>
                  <a:srgbClr val="FFFF00"/>
                </a:solidFill>
              </a:rPr>
              <a:t>Modern calculation uses GTO</a:t>
            </a:r>
            <a:br>
              <a:rPr lang="en-US" altLang="zh-TW" dirty="0">
                <a:solidFill>
                  <a:srgbClr val="FFFF00"/>
                </a:solidFill>
              </a:rPr>
            </a:br>
            <a:r>
              <a:rPr lang="en-US" altLang="zh-TW" dirty="0">
                <a:solidFill>
                  <a:srgbClr val="FFFF00"/>
                </a:solidFill>
              </a:rPr>
              <a:t>	</a:t>
            </a:r>
            <a:r>
              <a:rPr lang="en-US" altLang="zh-TW" sz="2700" dirty="0">
                <a:solidFill>
                  <a:srgbClr val="00B0F0"/>
                </a:solidFill>
              </a:rPr>
              <a:t>greatly simplifies the two-electron integrals</a:t>
            </a:r>
            <a:endParaRPr lang="zh-TW" altLang="en-US" sz="2700" dirty="0">
              <a:solidFill>
                <a:srgbClr val="00B0F0"/>
              </a:solidFill>
            </a:endParaRPr>
          </a:p>
        </p:txBody>
      </p:sp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8116725"/>
              </p:ext>
            </p:extLst>
          </p:nvPr>
        </p:nvGraphicFramePr>
        <p:xfrm>
          <a:off x="2495599" y="2996952"/>
          <a:ext cx="2768422" cy="998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方程式" r:id="rId3" imgW="952200" imgH="342720" progId="Equation.3">
                  <p:embed/>
                </p:oleObj>
              </mc:Choice>
              <mc:Fallback>
                <p:oleObj name="方程式" r:id="rId3" imgW="952200" imgH="342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95599" y="2996952"/>
                        <a:ext cx="2768422" cy="99834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文字方塊 9"/>
          <p:cNvSpPr txBox="1"/>
          <p:nvPr/>
        </p:nvSpPr>
        <p:spPr>
          <a:xfrm>
            <a:off x="6632698" y="3212977"/>
            <a:ext cx="3272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i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TW" sz="2400" i="1" baseline="-25000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solidFill>
                  <a:srgbClr val="FFC000"/>
                </a:solidFill>
              </a:rPr>
              <a:t> : primitive </a:t>
            </a:r>
            <a:r>
              <a:rPr lang="en-US" altLang="zh-TW" sz="2400" dirty="0" err="1">
                <a:solidFill>
                  <a:srgbClr val="FFC000"/>
                </a:solidFill>
              </a:rPr>
              <a:t>gaussians</a:t>
            </a:r>
            <a:endParaRPr lang="zh-TW" altLang="en-US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488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91544" y="1827982"/>
            <a:ext cx="8784976" cy="5030019"/>
          </a:xfrm>
        </p:spPr>
        <p:txBody>
          <a:bodyPr>
            <a:noAutofit/>
          </a:bodyPr>
          <a:lstStyle/>
          <a:p>
            <a:r>
              <a:rPr lang="en-US" altLang="zh-TW" dirty="0"/>
              <a:t>Valence Double-Zeta Basis Set</a:t>
            </a:r>
            <a:br>
              <a:rPr lang="en-US" altLang="zh-TW" dirty="0"/>
            </a:br>
            <a:r>
              <a:rPr lang="en-US" altLang="zh-TW" sz="2800" dirty="0">
                <a:solidFill>
                  <a:srgbClr val="00B0F0"/>
                </a:solidFill>
              </a:rPr>
              <a:t>Core</a:t>
            </a:r>
            <a:r>
              <a:rPr lang="zh-TW" altLang="en-US" sz="2800" dirty="0">
                <a:solidFill>
                  <a:srgbClr val="00B0F0"/>
                </a:solidFill>
              </a:rPr>
              <a:t>：</a:t>
            </a:r>
            <a:r>
              <a:rPr lang="en-US" altLang="zh-TW" sz="2800" dirty="0">
                <a:solidFill>
                  <a:srgbClr val="00B0F0"/>
                </a:solidFill>
              </a:rPr>
              <a:t>minimal basis</a:t>
            </a:r>
            <a:br>
              <a:rPr lang="en-US" altLang="zh-TW" sz="2800" dirty="0">
                <a:solidFill>
                  <a:srgbClr val="00B0F0"/>
                </a:solidFill>
              </a:rPr>
            </a:br>
            <a:r>
              <a:rPr lang="en-US" altLang="zh-TW" sz="2800" dirty="0">
                <a:solidFill>
                  <a:srgbClr val="00B0F0"/>
                </a:solidFill>
              </a:rPr>
              <a:t>Valence</a:t>
            </a:r>
            <a:r>
              <a:rPr lang="zh-TW" altLang="en-US" sz="2800" dirty="0">
                <a:solidFill>
                  <a:srgbClr val="00B0F0"/>
                </a:solidFill>
              </a:rPr>
              <a:t>：</a:t>
            </a:r>
            <a:r>
              <a:rPr lang="en-US" altLang="zh-TW" sz="2800" dirty="0">
                <a:solidFill>
                  <a:srgbClr val="00B0F0"/>
                </a:solidFill>
              </a:rPr>
              <a:t>two</a:t>
            </a:r>
            <a:r>
              <a:rPr lang="zh-TW" altLang="en-US" sz="2800" dirty="0">
                <a:solidFill>
                  <a:srgbClr val="00B0F0"/>
                </a:solidFill>
              </a:rPr>
              <a:t> </a:t>
            </a:r>
            <a:r>
              <a:rPr lang="en-US" altLang="zh-TW" sz="2800" dirty="0">
                <a:solidFill>
                  <a:srgbClr val="00B0F0"/>
                </a:solidFill>
              </a:rPr>
              <a:t>CGTF</a:t>
            </a:r>
            <a:r>
              <a:rPr lang="zh-TW" altLang="en-US" sz="2800" dirty="0">
                <a:solidFill>
                  <a:srgbClr val="00B0F0"/>
                </a:solidFill>
              </a:rPr>
              <a:t> </a:t>
            </a:r>
            <a:r>
              <a:rPr lang="en-US" altLang="zh-TW" sz="2800" dirty="0">
                <a:solidFill>
                  <a:srgbClr val="00B0F0"/>
                </a:solidFill>
              </a:rPr>
              <a:t>for an AO</a:t>
            </a:r>
            <a:br>
              <a:rPr lang="en-US" altLang="zh-TW" sz="2800" dirty="0">
                <a:solidFill>
                  <a:srgbClr val="00B0F0"/>
                </a:solidFill>
              </a:rPr>
            </a:br>
            <a:r>
              <a:rPr lang="en-US" altLang="zh-TW" sz="2800" dirty="0">
                <a:solidFill>
                  <a:srgbClr val="00B0F0"/>
                </a:solidFill>
              </a:rPr>
              <a:t>examples</a:t>
            </a:r>
            <a:r>
              <a:rPr lang="zh-TW" altLang="en-US" sz="2800" dirty="0">
                <a:solidFill>
                  <a:srgbClr val="00B0F0"/>
                </a:solidFill>
              </a:rPr>
              <a:t>：</a:t>
            </a:r>
            <a:r>
              <a:rPr lang="en-US" altLang="zh-TW" sz="2800" dirty="0">
                <a:solidFill>
                  <a:srgbClr val="00B0F0"/>
                </a:solidFill>
              </a:rPr>
              <a:t>3-21G, 6-31G</a:t>
            </a:r>
            <a:br>
              <a:rPr lang="en-US" altLang="zh-TW" sz="2800" dirty="0">
                <a:solidFill>
                  <a:srgbClr val="00B0F0"/>
                </a:solidFill>
              </a:rPr>
            </a:br>
            <a:r>
              <a:rPr lang="en-US" altLang="zh-TW" sz="2400" dirty="0">
                <a:solidFill>
                  <a:srgbClr val="FFC000"/>
                </a:solidFill>
              </a:rPr>
              <a:t>(numbers show</a:t>
            </a:r>
            <a:r>
              <a:rPr lang="zh-TW" altLang="en-US" sz="2400" dirty="0">
                <a:solidFill>
                  <a:srgbClr val="FFC000"/>
                </a:solidFill>
              </a:rPr>
              <a:t> </a:t>
            </a:r>
            <a:r>
              <a:rPr lang="en-US" altLang="zh-TW" sz="2400" dirty="0">
                <a:solidFill>
                  <a:srgbClr val="FFC000"/>
                </a:solidFill>
              </a:rPr>
              <a:t>the primitive gaussians in CGTF)</a:t>
            </a:r>
            <a:br>
              <a:rPr lang="en-US" altLang="zh-TW" sz="2400" dirty="0">
                <a:solidFill>
                  <a:srgbClr val="FFC000"/>
                </a:solidFill>
              </a:rPr>
            </a:br>
            <a:endParaRPr lang="en-US" altLang="zh-TW" sz="2400" dirty="0">
              <a:solidFill>
                <a:srgbClr val="FFC000"/>
              </a:solidFill>
            </a:endParaRPr>
          </a:p>
          <a:p>
            <a:r>
              <a:rPr lang="en-US" altLang="zh-TW" dirty="0"/>
              <a:t>Valence Triple-Zeta Basis Set</a:t>
            </a:r>
            <a:br>
              <a:rPr lang="en-US" altLang="zh-TW" dirty="0"/>
            </a:br>
            <a:r>
              <a:rPr lang="en-US" altLang="zh-TW" sz="2800" dirty="0">
                <a:solidFill>
                  <a:srgbClr val="00B0F0"/>
                </a:solidFill>
              </a:rPr>
              <a:t>Core</a:t>
            </a:r>
            <a:r>
              <a:rPr lang="zh-TW" altLang="en-US" sz="2800" dirty="0">
                <a:solidFill>
                  <a:srgbClr val="00B0F0"/>
                </a:solidFill>
              </a:rPr>
              <a:t>：</a:t>
            </a:r>
            <a:r>
              <a:rPr lang="en-US" altLang="zh-TW" sz="2800" dirty="0">
                <a:solidFill>
                  <a:srgbClr val="00B0F0"/>
                </a:solidFill>
              </a:rPr>
              <a:t>minimal basis</a:t>
            </a:r>
            <a:br>
              <a:rPr lang="en-US" altLang="zh-TW" sz="2800" dirty="0">
                <a:solidFill>
                  <a:srgbClr val="00B0F0"/>
                </a:solidFill>
              </a:rPr>
            </a:br>
            <a:r>
              <a:rPr lang="en-US" altLang="zh-TW" sz="2800" dirty="0">
                <a:solidFill>
                  <a:srgbClr val="00B0F0"/>
                </a:solidFill>
              </a:rPr>
              <a:t>Valence</a:t>
            </a:r>
            <a:r>
              <a:rPr lang="zh-TW" altLang="en-US" sz="2800" dirty="0">
                <a:solidFill>
                  <a:srgbClr val="00B0F0"/>
                </a:solidFill>
              </a:rPr>
              <a:t>：</a:t>
            </a:r>
            <a:r>
              <a:rPr lang="en-US" altLang="zh-TW" sz="2800" dirty="0">
                <a:solidFill>
                  <a:srgbClr val="00B0F0"/>
                </a:solidFill>
              </a:rPr>
              <a:t> three</a:t>
            </a:r>
            <a:r>
              <a:rPr lang="zh-TW" altLang="en-US" sz="2800" dirty="0">
                <a:solidFill>
                  <a:srgbClr val="00B0F0"/>
                </a:solidFill>
              </a:rPr>
              <a:t> </a:t>
            </a:r>
            <a:r>
              <a:rPr lang="en-US" altLang="zh-TW" sz="2800" dirty="0">
                <a:solidFill>
                  <a:srgbClr val="00B0F0"/>
                </a:solidFill>
              </a:rPr>
              <a:t>CGTF</a:t>
            </a:r>
            <a:r>
              <a:rPr lang="zh-TW" altLang="en-US" sz="2800" dirty="0">
                <a:solidFill>
                  <a:srgbClr val="00B0F0"/>
                </a:solidFill>
              </a:rPr>
              <a:t> </a:t>
            </a:r>
            <a:r>
              <a:rPr lang="en-US" altLang="zh-TW" sz="2800" dirty="0">
                <a:solidFill>
                  <a:srgbClr val="00B0F0"/>
                </a:solidFill>
              </a:rPr>
              <a:t>for an AO</a:t>
            </a:r>
            <a:br>
              <a:rPr lang="en-US" altLang="zh-TW" sz="2800" dirty="0">
                <a:solidFill>
                  <a:srgbClr val="00B0F0"/>
                </a:solidFill>
              </a:rPr>
            </a:br>
            <a:r>
              <a:rPr lang="en-US" altLang="zh-TW" sz="2800" dirty="0">
                <a:solidFill>
                  <a:srgbClr val="00B0F0"/>
                </a:solidFill>
              </a:rPr>
              <a:t>examples</a:t>
            </a:r>
            <a:r>
              <a:rPr lang="zh-TW" altLang="en-US" sz="2800" dirty="0">
                <a:solidFill>
                  <a:srgbClr val="00B0F0"/>
                </a:solidFill>
              </a:rPr>
              <a:t>：</a:t>
            </a:r>
            <a:r>
              <a:rPr lang="en-US" altLang="zh-TW" sz="2800" dirty="0">
                <a:solidFill>
                  <a:srgbClr val="00B0F0"/>
                </a:solidFill>
              </a:rPr>
              <a:t>6-311G</a:t>
            </a:r>
            <a:r>
              <a:rPr lang="zh-TW" altLang="en-US" sz="2800" dirty="0">
                <a:solidFill>
                  <a:srgbClr val="00B0F0"/>
                </a:solidFill>
              </a:rPr>
              <a:t>，</a:t>
            </a:r>
            <a:r>
              <a:rPr lang="en-US" altLang="zh-TW" sz="2800" dirty="0">
                <a:solidFill>
                  <a:srgbClr val="00B0F0"/>
                </a:solidFill>
              </a:rPr>
              <a:t>TZV</a:t>
            </a:r>
            <a:r>
              <a:rPr lang="zh-TW" altLang="en-US" sz="2800" dirty="0">
                <a:solidFill>
                  <a:srgbClr val="00B0F0"/>
                </a:solidFill>
              </a:rPr>
              <a:t>，</a:t>
            </a:r>
            <a:r>
              <a:rPr lang="en-US" altLang="zh-TW" sz="2800" dirty="0">
                <a:solidFill>
                  <a:srgbClr val="00B0F0"/>
                </a:solidFill>
              </a:rPr>
              <a:t>def2TZV</a:t>
            </a:r>
            <a:br>
              <a:rPr lang="en-US" altLang="zh-TW" sz="2800" dirty="0">
                <a:solidFill>
                  <a:srgbClr val="0070C0"/>
                </a:solidFill>
              </a:rPr>
            </a:br>
            <a:endParaRPr lang="en-US" altLang="zh-TW" sz="2800" dirty="0">
              <a:solidFill>
                <a:srgbClr val="0070C0"/>
              </a:solidFill>
            </a:endParaRPr>
          </a:p>
          <a:p>
            <a:pPr marL="36576" indent="0">
              <a:buNone/>
            </a:pPr>
            <a:br>
              <a:rPr lang="en-US" altLang="zh-TW" dirty="0"/>
            </a:b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4</a:t>
            </a:fld>
            <a:endParaRPr kumimoji="0"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" name="標題 1"/>
          <p:cNvSpPr>
            <a:spLocks noGrp="1"/>
          </p:cNvSpPr>
          <p:nvPr>
            <p:ph type="title"/>
          </p:nvPr>
        </p:nvSpPr>
        <p:spPr>
          <a:xfrm>
            <a:off x="2013404" y="116632"/>
            <a:ext cx="8326476" cy="1858218"/>
          </a:xfrm>
        </p:spPr>
        <p:txBody>
          <a:bodyPr>
            <a:normAutofit fontScale="90000"/>
          </a:bodyPr>
          <a:lstStyle/>
          <a:p>
            <a:r>
              <a:rPr lang="en-US" altLang="zh-TW" dirty="0">
                <a:solidFill>
                  <a:srgbClr val="FFFF00"/>
                </a:solidFill>
              </a:rPr>
              <a:t>Split-Valence Basis Set</a:t>
            </a:r>
            <a:br>
              <a:rPr lang="en-US" altLang="zh-TW" dirty="0">
                <a:solidFill>
                  <a:srgbClr val="FFFF00"/>
                </a:solidFill>
              </a:rPr>
            </a:br>
            <a:r>
              <a:rPr lang="en-US" altLang="zh-TW" dirty="0">
                <a:solidFill>
                  <a:srgbClr val="FFFF00"/>
                </a:solidFill>
              </a:rPr>
              <a:t>	</a:t>
            </a:r>
            <a:r>
              <a:rPr lang="zh-TW" altLang="en-US" sz="2800" dirty="0">
                <a:solidFill>
                  <a:srgbClr val="00B0F0"/>
                </a:solidFill>
              </a:rPr>
              <a:t>兼顧準確度與計算效率</a:t>
            </a:r>
            <a:br>
              <a:rPr lang="en-US" altLang="zh-TW" sz="2800" dirty="0">
                <a:solidFill>
                  <a:srgbClr val="00B0F0"/>
                </a:solidFill>
              </a:rPr>
            </a:br>
            <a:r>
              <a:rPr lang="en-US" altLang="zh-TW" sz="2800" dirty="0">
                <a:solidFill>
                  <a:srgbClr val="00B0F0"/>
                </a:solidFill>
              </a:rPr>
              <a:t>compromise between accuracy and efficiency</a:t>
            </a:r>
            <a:endParaRPr lang="zh-TW" alt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527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51384" y="1827982"/>
            <a:ext cx="11640616" cy="5030019"/>
          </a:xfrm>
        </p:spPr>
        <p:txBody>
          <a:bodyPr>
            <a:noAutofit/>
          </a:bodyPr>
          <a:lstStyle/>
          <a:p>
            <a:r>
              <a:rPr lang="en-US" altLang="zh-TW" dirty="0"/>
              <a:t>polarization functions</a:t>
            </a:r>
            <a:r>
              <a:rPr lang="en-US" altLang="zh-TW" dirty="0">
                <a:sym typeface="Wingdings" panose="05000000000000000000" pitchFamily="2" charset="2"/>
              </a:rPr>
              <a:t></a:t>
            </a:r>
            <a:r>
              <a:rPr lang="zh-TW" altLang="en-US" sz="3200" dirty="0">
                <a:solidFill>
                  <a:srgbClr val="FFC000"/>
                </a:solidFill>
              </a:rPr>
              <a:t> </a:t>
            </a:r>
            <a:r>
              <a:rPr lang="en-US" altLang="zh-TW" sz="3200" dirty="0">
                <a:solidFill>
                  <a:srgbClr val="FFC000"/>
                </a:solidFill>
              </a:rPr>
              <a:t>increase the angular moment of GTO</a:t>
            </a:r>
            <a:br>
              <a:rPr lang="en-US" altLang="zh-TW" sz="3200" dirty="0">
                <a:solidFill>
                  <a:srgbClr val="FFC000"/>
                </a:solidFill>
              </a:rPr>
            </a:br>
            <a:br>
              <a:rPr lang="en-US" altLang="zh-TW" dirty="0"/>
            </a:br>
            <a:r>
              <a:rPr lang="en-US" altLang="zh-TW" sz="2800" dirty="0">
                <a:solidFill>
                  <a:srgbClr val="00B0F0"/>
                </a:solidFill>
              </a:rPr>
              <a:t>first-period: adding p-type and higher GTOs</a:t>
            </a:r>
            <a:br>
              <a:rPr lang="en-US" altLang="zh-TW" sz="2800" dirty="0">
                <a:solidFill>
                  <a:srgbClr val="00B0F0"/>
                </a:solidFill>
              </a:rPr>
            </a:br>
            <a:r>
              <a:rPr lang="en-US" altLang="zh-TW" sz="2800" dirty="0">
                <a:solidFill>
                  <a:srgbClr val="00B0F0"/>
                </a:solidFill>
              </a:rPr>
              <a:t>second-period: adding d-type and higher GTOs</a:t>
            </a:r>
            <a:br>
              <a:rPr lang="en-US" altLang="zh-TW" sz="2800" dirty="0">
                <a:solidFill>
                  <a:srgbClr val="00B0F0"/>
                </a:solidFill>
              </a:rPr>
            </a:br>
            <a:r>
              <a:rPr lang="en-US" altLang="zh-TW" sz="2800" dirty="0">
                <a:solidFill>
                  <a:srgbClr val="00B0F0"/>
                </a:solidFill>
              </a:rPr>
              <a:t>examples:</a:t>
            </a:r>
            <a:r>
              <a:rPr lang="zh-TW" altLang="en-US" sz="2800" dirty="0">
                <a:solidFill>
                  <a:srgbClr val="00B0F0"/>
                </a:solidFill>
              </a:rPr>
              <a:t>：</a:t>
            </a:r>
            <a:r>
              <a:rPr lang="en-US" altLang="zh-TW" sz="2800" dirty="0">
                <a:solidFill>
                  <a:srgbClr val="00B0F0"/>
                </a:solidFill>
              </a:rPr>
              <a:t>6-31G(</a:t>
            </a:r>
            <a:r>
              <a:rPr lang="en-US" altLang="zh-TW" sz="2800" dirty="0" err="1">
                <a:solidFill>
                  <a:srgbClr val="00B0F0"/>
                </a:solidFill>
              </a:rPr>
              <a:t>d,p</a:t>
            </a:r>
            <a:r>
              <a:rPr lang="en-US" altLang="zh-TW" sz="2800" dirty="0">
                <a:solidFill>
                  <a:srgbClr val="00B0F0"/>
                </a:solidFill>
              </a:rPr>
              <a:t>) [6-31G**], 6-311G(3d2f,2pd)</a:t>
            </a:r>
            <a:br>
              <a:rPr lang="en-US" altLang="zh-TW" sz="2800" dirty="0">
                <a:solidFill>
                  <a:srgbClr val="00B0F0"/>
                </a:solidFill>
              </a:rPr>
            </a:br>
            <a:r>
              <a:rPr lang="en-US" altLang="zh-TW" sz="2800" dirty="0">
                <a:solidFill>
                  <a:srgbClr val="00B0F0"/>
                </a:solidFill>
              </a:rPr>
              <a:t>	      cc-</a:t>
            </a:r>
            <a:r>
              <a:rPr lang="en-US" altLang="zh-TW" sz="2800" dirty="0" err="1">
                <a:solidFill>
                  <a:srgbClr val="00B0F0"/>
                </a:solidFill>
              </a:rPr>
              <a:t>pVDZ</a:t>
            </a:r>
            <a:r>
              <a:rPr lang="en-US" altLang="zh-TW" sz="2800" dirty="0">
                <a:solidFill>
                  <a:srgbClr val="00B0F0"/>
                </a:solidFill>
              </a:rPr>
              <a:t>, cc-</a:t>
            </a:r>
            <a:r>
              <a:rPr lang="en-US" altLang="zh-TW" sz="2800" dirty="0" err="1">
                <a:solidFill>
                  <a:srgbClr val="00B0F0"/>
                </a:solidFill>
              </a:rPr>
              <a:t>pVTZ</a:t>
            </a:r>
            <a:endParaRPr lang="en-US" altLang="zh-TW" sz="2400" dirty="0">
              <a:solidFill>
                <a:srgbClr val="00B0F0"/>
              </a:solidFill>
            </a:endParaRPr>
          </a:p>
          <a:p>
            <a:r>
              <a:rPr lang="en-US" altLang="zh-TW" dirty="0"/>
              <a:t>diffuse functions </a:t>
            </a:r>
            <a:r>
              <a:rPr lang="en-US" altLang="zh-TW" dirty="0">
                <a:sym typeface="Wingdings" panose="05000000000000000000" pitchFamily="2" charset="2"/>
              </a:rPr>
              <a:t> </a:t>
            </a:r>
            <a:r>
              <a:rPr lang="en-US" altLang="zh-TW" sz="2800" dirty="0">
                <a:solidFill>
                  <a:srgbClr val="FFC000"/>
                </a:solidFill>
              </a:rPr>
              <a:t>extend the range of GTO</a:t>
            </a:r>
            <a:r>
              <a:rPr lang="zh-TW" altLang="en-US" sz="2800" dirty="0">
                <a:solidFill>
                  <a:srgbClr val="FFC000"/>
                </a:solidFill>
              </a:rPr>
              <a:t> </a:t>
            </a:r>
            <a:r>
              <a:rPr lang="en-US" altLang="zh-TW" sz="2800" dirty="0">
                <a:solidFill>
                  <a:srgbClr val="FFC000"/>
                </a:solidFill>
              </a:rPr>
              <a:t>(small Z)</a:t>
            </a:r>
            <a:br>
              <a:rPr lang="en-US" altLang="zh-TW" dirty="0"/>
            </a:br>
            <a:br>
              <a:rPr lang="en-US" altLang="zh-TW" dirty="0"/>
            </a:br>
            <a:r>
              <a:rPr lang="en-US" altLang="zh-TW" sz="2800" dirty="0">
                <a:solidFill>
                  <a:srgbClr val="00B0F0"/>
                </a:solidFill>
              </a:rPr>
              <a:t>6-31G(</a:t>
            </a:r>
            <a:r>
              <a:rPr lang="en-US" altLang="zh-TW" sz="2800" dirty="0" err="1">
                <a:solidFill>
                  <a:srgbClr val="00B0F0"/>
                </a:solidFill>
              </a:rPr>
              <a:t>d,p</a:t>
            </a:r>
            <a:r>
              <a:rPr lang="en-US" altLang="zh-TW" sz="2800" dirty="0">
                <a:solidFill>
                  <a:srgbClr val="00B0F0"/>
                </a:solidFill>
              </a:rPr>
              <a:t>) plus</a:t>
            </a:r>
            <a:r>
              <a:rPr lang="zh-TW" altLang="en-US" sz="2800" dirty="0">
                <a:solidFill>
                  <a:srgbClr val="00B0F0"/>
                </a:solidFill>
              </a:rPr>
              <a:t> </a:t>
            </a:r>
            <a:r>
              <a:rPr lang="en-US" altLang="zh-TW" sz="2800" dirty="0">
                <a:solidFill>
                  <a:srgbClr val="00B0F0"/>
                </a:solidFill>
              </a:rPr>
              <a:t>s, p </a:t>
            </a:r>
            <a:r>
              <a:rPr lang="en-US" altLang="zh-TW" sz="2800" dirty="0">
                <a:solidFill>
                  <a:srgbClr val="00B0F0"/>
                </a:solidFill>
                <a:sym typeface="Wingdings" panose="05000000000000000000" pitchFamily="2" charset="2"/>
              </a:rPr>
              <a:t> 6-31+G(</a:t>
            </a:r>
            <a:r>
              <a:rPr lang="en-US" altLang="zh-TW" sz="2800" dirty="0" err="1">
                <a:solidFill>
                  <a:srgbClr val="00B0F0"/>
                </a:solidFill>
                <a:sym typeface="Wingdings" panose="05000000000000000000" pitchFamily="2" charset="2"/>
              </a:rPr>
              <a:t>d,p</a:t>
            </a:r>
            <a:r>
              <a:rPr lang="en-US" altLang="zh-TW" sz="2800" dirty="0">
                <a:solidFill>
                  <a:srgbClr val="00B0F0"/>
                </a:solidFill>
                <a:sym typeface="Wingdings" panose="05000000000000000000" pitchFamily="2" charset="2"/>
              </a:rPr>
              <a:t>)</a:t>
            </a:r>
            <a:br>
              <a:rPr lang="en-US" altLang="zh-TW" sz="2800" dirty="0">
                <a:solidFill>
                  <a:srgbClr val="00B0F0"/>
                </a:solidFill>
              </a:rPr>
            </a:br>
            <a:r>
              <a:rPr lang="en-US" altLang="zh-TW" sz="2800" dirty="0">
                <a:solidFill>
                  <a:srgbClr val="00B0F0"/>
                </a:solidFill>
              </a:rPr>
              <a:t>cc-</a:t>
            </a:r>
            <a:r>
              <a:rPr lang="en-US" altLang="zh-TW" sz="2800" dirty="0" err="1">
                <a:solidFill>
                  <a:srgbClr val="00B0F0"/>
                </a:solidFill>
              </a:rPr>
              <a:t>pVDZ</a:t>
            </a:r>
            <a:r>
              <a:rPr lang="en-US" altLang="zh-TW" sz="2800" dirty="0">
                <a:solidFill>
                  <a:srgbClr val="00B0F0"/>
                </a:solidFill>
              </a:rPr>
              <a:t> plus</a:t>
            </a:r>
            <a:r>
              <a:rPr lang="zh-TW" altLang="en-US" sz="2800" dirty="0">
                <a:solidFill>
                  <a:srgbClr val="00B0F0"/>
                </a:solidFill>
              </a:rPr>
              <a:t> </a:t>
            </a:r>
            <a:r>
              <a:rPr lang="en-US" altLang="zh-TW" sz="2800" dirty="0">
                <a:solidFill>
                  <a:srgbClr val="00B0F0"/>
                </a:solidFill>
              </a:rPr>
              <a:t>s, p, d </a:t>
            </a:r>
            <a:r>
              <a:rPr lang="en-US" altLang="zh-TW" sz="2800" dirty="0">
                <a:solidFill>
                  <a:srgbClr val="00B0F0"/>
                </a:solidFill>
                <a:sym typeface="Wingdings" panose="05000000000000000000" pitchFamily="2" charset="2"/>
              </a:rPr>
              <a:t> </a:t>
            </a:r>
            <a:r>
              <a:rPr lang="en-US" altLang="zh-TW" sz="2800" dirty="0" err="1">
                <a:solidFill>
                  <a:srgbClr val="00B0F0"/>
                </a:solidFill>
                <a:sym typeface="Wingdings" panose="05000000000000000000" pitchFamily="2" charset="2"/>
              </a:rPr>
              <a:t>aug</a:t>
            </a:r>
            <a:r>
              <a:rPr lang="en-US" altLang="zh-TW" sz="2800" dirty="0">
                <a:solidFill>
                  <a:srgbClr val="00B0F0"/>
                </a:solidFill>
                <a:sym typeface="Wingdings" panose="05000000000000000000" pitchFamily="2" charset="2"/>
              </a:rPr>
              <a:t>-cc-</a:t>
            </a:r>
            <a:r>
              <a:rPr lang="en-US" altLang="zh-TW" sz="2800" dirty="0" err="1">
                <a:solidFill>
                  <a:srgbClr val="00B0F0"/>
                </a:solidFill>
                <a:sym typeface="Wingdings" panose="05000000000000000000" pitchFamily="2" charset="2"/>
              </a:rPr>
              <a:t>pVDZ</a:t>
            </a:r>
            <a:br>
              <a:rPr lang="en-US" altLang="zh-TW" sz="2800" dirty="0">
                <a:solidFill>
                  <a:srgbClr val="00B0F0"/>
                </a:solidFill>
              </a:rPr>
            </a:br>
            <a:endParaRPr lang="en-US" altLang="zh-TW" sz="2800" dirty="0">
              <a:solidFill>
                <a:srgbClr val="0070C0"/>
              </a:solidFill>
            </a:endParaRPr>
          </a:p>
          <a:p>
            <a:pPr marL="36576" indent="0">
              <a:buNone/>
            </a:pPr>
            <a:br>
              <a:rPr lang="en-US" altLang="zh-TW" dirty="0"/>
            </a:b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5</a:t>
            </a:fld>
            <a:endParaRPr kumimoji="0"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" name="標題 1"/>
          <p:cNvSpPr>
            <a:spLocks noGrp="1"/>
          </p:cNvSpPr>
          <p:nvPr>
            <p:ph type="title"/>
          </p:nvPr>
        </p:nvSpPr>
        <p:spPr>
          <a:xfrm>
            <a:off x="1853866" y="179826"/>
            <a:ext cx="8634622" cy="1858218"/>
          </a:xfrm>
        </p:spPr>
        <p:txBody>
          <a:bodyPr>
            <a:normAutofit/>
          </a:bodyPr>
          <a:lstStyle/>
          <a:p>
            <a:r>
              <a:rPr lang="en-US" altLang="zh-TW" dirty="0">
                <a:solidFill>
                  <a:srgbClr val="FFFF00"/>
                </a:solidFill>
              </a:rPr>
              <a:t>Polarization and Diffuse Functions </a:t>
            </a:r>
            <a:br>
              <a:rPr lang="en-US" altLang="zh-TW" dirty="0">
                <a:solidFill>
                  <a:srgbClr val="FFFF00"/>
                </a:solidFill>
              </a:rPr>
            </a:br>
            <a:r>
              <a:rPr lang="en-US" altLang="zh-TW" dirty="0">
                <a:solidFill>
                  <a:srgbClr val="FFFF00"/>
                </a:solidFill>
              </a:rPr>
              <a:t>	</a:t>
            </a:r>
            <a:r>
              <a:rPr lang="en-US" altLang="zh-TW" sz="2800" dirty="0">
                <a:solidFill>
                  <a:srgbClr val="00B0F0"/>
                </a:solidFill>
              </a:rPr>
              <a:t>for accurate calculation on the chemical bonding</a:t>
            </a:r>
            <a:endParaRPr lang="zh-TW" alt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726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9376" y="1574608"/>
            <a:ext cx="11767864" cy="5030019"/>
          </a:xfrm>
        </p:spPr>
        <p:txBody>
          <a:bodyPr>
            <a:noAutofit/>
          </a:bodyPr>
          <a:lstStyle/>
          <a:p>
            <a:r>
              <a:rPr lang="en-US" altLang="zh-TW" sz="3200" dirty="0">
                <a:solidFill>
                  <a:srgbClr val="FFC000"/>
                </a:solidFill>
              </a:rPr>
              <a:t>MP2, DFT : 6-31G(d) or larger</a:t>
            </a:r>
          </a:p>
          <a:p>
            <a:r>
              <a:rPr lang="en-US" altLang="zh-TW" sz="3200" dirty="0">
                <a:solidFill>
                  <a:srgbClr val="FFC000"/>
                </a:solidFill>
              </a:rPr>
              <a:t>bonding changes</a:t>
            </a:r>
            <a:r>
              <a:rPr lang="zh-TW" altLang="en-US" sz="3200" dirty="0">
                <a:solidFill>
                  <a:srgbClr val="FFC000"/>
                </a:solidFill>
              </a:rPr>
              <a:t> </a:t>
            </a:r>
            <a:r>
              <a:rPr lang="en-US" altLang="zh-TW" sz="3200" dirty="0">
                <a:solidFill>
                  <a:srgbClr val="FFC000"/>
                </a:solidFill>
              </a:rPr>
              <a:t>for H atom</a:t>
            </a:r>
            <a:r>
              <a:rPr lang="zh-TW" altLang="en-US" sz="3200" dirty="0">
                <a:solidFill>
                  <a:srgbClr val="FFC000"/>
                </a:solidFill>
              </a:rPr>
              <a:t>：</a:t>
            </a:r>
            <a:r>
              <a:rPr lang="en-US" altLang="zh-TW" sz="3200" dirty="0">
                <a:solidFill>
                  <a:srgbClr val="FFC000"/>
                </a:solidFill>
              </a:rPr>
              <a:t>6-31G(</a:t>
            </a:r>
            <a:r>
              <a:rPr lang="en-US" altLang="zh-TW" sz="3200" dirty="0" err="1">
                <a:solidFill>
                  <a:srgbClr val="FFC000"/>
                </a:solidFill>
              </a:rPr>
              <a:t>d,p</a:t>
            </a:r>
            <a:r>
              <a:rPr lang="en-US" altLang="zh-TW" sz="3200" dirty="0">
                <a:solidFill>
                  <a:srgbClr val="FFC000"/>
                </a:solidFill>
              </a:rPr>
              <a:t>), cc-</a:t>
            </a:r>
            <a:r>
              <a:rPr lang="en-US" altLang="zh-TW" sz="3200" dirty="0" err="1">
                <a:solidFill>
                  <a:srgbClr val="FFC000"/>
                </a:solidFill>
              </a:rPr>
              <a:t>pVDZ</a:t>
            </a:r>
            <a:endParaRPr lang="en-US" altLang="zh-TW" sz="3200" dirty="0">
              <a:solidFill>
                <a:srgbClr val="FFC000"/>
              </a:solidFill>
            </a:endParaRPr>
          </a:p>
          <a:p>
            <a:r>
              <a:rPr lang="en-US" altLang="zh-TW" sz="3200" dirty="0">
                <a:solidFill>
                  <a:srgbClr val="FFC000"/>
                </a:solidFill>
              </a:rPr>
              <a:t>anions and hydrogen bonding</a:t>
            </a:r>
            <a:r>
              <a:rPr lang="zh-TW" altLang="en-US" sz="3200" dirty="0">
                <a:solidFill>
                  <a:srgbClr val="FFC000"/>
                </a:solidFill>
              </a:rPr>
              <a:t>：</a:t>
            </a:r>
            <a:r>
              <a:rPr lang="en-US" altLang="zh-TW" sz="3200" dirty="0">
                <a:solidFill>
                  <a:srgbClr val="FFC000"/>
                </a:solidFill>
              </a:rPr>
              <a:t>6-31+G(</a:t>
            </a:r>
            <a:r>
              <a:rPr lang="en-US" altLang="zh-TW" sz="3200" dirty="0" err="1">
                <a:solidFill>
                  <a:srgbClr val="FFC000"/>
                </a:solidFill>
              </a:rPr>
              <a:t>d,p</a:t>
            </a:r>
            <a:r>
              <a:rPr lang="en-US" altLang="zh-TW" sz="3200" dirty="0">
                <a:solidFill>
                  <a:srgbClr val="FFC000"/>
                </a:solidFill>
              </a:rPr>
              <a:t>), </a:t>
            </a:r>
            <a:r>
              <a:rPr lang="en-US" altLang="zh-TW" sz="3200" dirty="0" err="1">
                <a:solidFill>
                  <a:srgbClr val="FFC000"/>
                </a:solidFill>
              </a:rPr>
              <a:t>aug</a:t>
            </a:r>
            <a:r>
              <a:rPr lang="en-US" altLang="zh-TW" sz="3200" dirty="0">
                <a:solidFill>
                  <a:srgbClr val="FFC000"/>
                </a:solidFill>
              </a:rPr>
              <a:t>-cc-</a:t>
            </a:r>
            <a:r>
              <a:rPr lang="en-US" altLang="zh-TW" sz="3200" dirty="0" err="1">
                <a:solidFill>
                  <a:srgbClr val="FFC000"/>
                </a:solidFill>
              </a:rPr>
              <a:t>pVDZ</a:t>
            </a:r>
            <a:endParaRPr lang="en-US" altLang="zh-TW" sz="3200" dirty="0">
              <a:solidFill>
                <a:srgbClr val="FFC000"/>
              </a:solidFill>
            </a:endParaRPr>
          </a:p>
          <a:p>
            <a:r>
              <a:rPr lang="en-US" altLang="zh-TW" sz="3200" dirty="0">
                <a:solidFill>
                  <a:srgbClr val="FFC000"/>
                </a:solidFill>
              </a:rPr>
              <a:t>high-level theory: triple-zeta or larger:</a:t>
            </a:r>
            <a:br>
              <a:rPr lang="en-US" altLang="zh-TW" sz="3200" dirty="0">
                <a:solidFill>
                  <a:srgbClr val="FFC000"/>
                </a:solidFill>
              </a:rPr>
            </a:br>
            <a:r>
              <a:rPr lang="en-US" altLang="zh-TW" sz="3200" dirty="0" err="1">
                <a:solidFill>
                  <a:srgbClr val="FFC000"/>
                </a:solidFill>
              </a:rPr>
              <a:t>aug</a:t>
            </a:r>
            <a:r>
              <a:rPr lang="en-US" altLang="zh-TW" sz="3200" dirty="0">
                <a:solidFill>
                  <a:srgbClr val="FFC000"/>
                </a:solidFill>
              </a:rPr>
              <a:t>-cc-</a:t>
            </a:r>
            <a:r>
              <a:rPr lang="en-US" altLang="zh-TW" sz="3200" dirty="0" err="1">
                <a:solidFill>
                  <a:srgbClr val="FFC000"/>
                </a:solidFill>
              </a:rPr>
              <a:t>pVTZ</a:t>
            </a:r>
            <a:r>
              <a:rPr lang="en-US" altLang="zh-TW" sz="3200" dirty="0">
                <a:solidFill>
                  <a:srgbClr val="FFC000"/>
                </a:solidFill>
              </a:rPr>
              <a:t>, 6-311+G(3d2f,2pd)</a:t>
            </a:r>
          </a:p>
          <a:p>
            <a:r>
              <a:rPr lang="en-US" altLang="zh-TW" sz="3200" dirty="0">
                <a:solidFill>
                  <a:srgbClr val="FFC000"/>
                </a:solidFill>
              </a:rPr>
              <a:t>The choices of basis sets are related to the properties of the system, accuracy and time requirements, computational resource available. The proper usage is an high art.</a:t>
            </a:r>
          </a:p>
          <a:p>
            <a:pPr marL="36576" indent="0">
              <a:buNone/>
            </a:pPr>
            <a:br>
              <a:rPr lang="en-US" altLang="zh-TW" sz="3200" dirty="0">
                <a:solidFill>
                  <a:srgbClr val="FFC000"/>
                </a:solidFill>
              </a:rPr>
            </a:br>
            <a:br>
              <a:rPr lang="en-US" altLang="zh-TW" dirty="0"/>
            </a:br>
            <a:br>
              <a:rPr lang="en-US" altLang="zh-TW" dirty="0"/>
            </a:b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6</a:t>
            </a:fld>
            <a:endParaRPr kumimoji="0"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" name="標題 1"/>
          <p:cNvSpPr>
            <a:spLocks noGrp="1"/>
          </p:cNvSpPr>
          <p:nvPr>
            <p:ph type="title"/>
          </p:nvPr>
        </p:nvSpPr>
        <p:spPr>
          <a:xfrm>
            <a:off x="2236578" y="184666"/>
            <a:ext cx="8634622" cy="1376966"/>
          </a:xfrm>
        </p:spPr>
        <p:txBody>
          <a:bodyPr>
            <a:noAutofit/>
          </a:bodyPr>
          <a:lstStyle/>
          <a:p>
            <a:r>
              <a:rPr lang="en-US" altLang="zh-TW" dirty="0">
                <a:solidFill>
                  <a:srgbClr val="FFFF00"/>
                </a:solidFill>
              </a:rPr>
              <a:t>Basis Sets Suggestions</a:t>
            </a:r>
            <a:br>
              <a:rPr lang="en-US" altLang="zh-TW" dirty="0">
                <a:solidFill>
                  <a:srgbClr val="FFFF00"/>
                </a:solidFill>
              </a:rPr>
            </a:br>
            <a:r>
              <a:rPr lang="en-US" altLang="zh-TW" dirty="0">
                <a:solidFill>
                  <a:srgbClr val="FFFF00"/>
                </a:solidFill>
              </a:rPr>
              <a:t>	</a:t>
            </a:r>
            <a:r>
              <a:rPr lang="en-US" altLang="zh-TW" sz="2800" dirty="0">
                <a:solidFill>
                  <a:srgbClr val="00B0F0"/>
                </a:solidFill>
              </a:rPr>
              <a:t>from rules to arts		</a:t>
            </a:r>
            <a:r>
              <a:rPr lang="en-US" altLang="zh-TW" sz="2800" dirty="0">
                <a:solidFill>
                  <a:srgbClr val="FF66FF"/>
                </a:solidFill>
              </a:rPr>
              <a:t>Theory/Basis Set</a:t>
            </a:r>
            <a:endParaRPr lang="zh-TW" altLang="en-US" sz="2800" dirty="0">
              <a:solidFill>
                <a:srgbClr val="FF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217159"/>
      </p:ext>
    </p:extLst>
  </p:cSld>
  <p:clrMapOvr>
    <a:masterClrMapping/>
  </p:clrMapOvr>
</p:sld>
</file>

<file path=ppt/theme/theme1.xml><?xml version="1.0" encoding="utf-8"?>
<a:theme xmlns:a="http://schemas.openxmlformats.org/drawingml/2006/main" name="科技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704</TotalTime>
  <Words>453</Words>
  <Application>Microsoft Office PowerPoint</Application>
  <PresentationFormat>寬螢幕</PresentationFormat>
  <Paragraphs>39</Paragraphs>
  <Slides>6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6" baseType="lpstr">
      <vt:lpstr>微軟正黑體</vt:lpstr>
      <vt:lpstr>新細明體</vt:lpstr>
      <vt:lpstr>Arial</vt:lpstr>
      <vt:lpstr>Calibri</vt:lpstr>
      <vt:lpstr>Franklin Gothic Book</vt:lpstr>
      <vt:lpstr>Times New Roman</vt:lpstr>
      <vt:lpstr>Wingdings</vt:lpstr>
      <vt:lpstr>Wingdings 2</vt:lpstr>
      <vt:lpstr>科技</vt:lpstr>
      <vt:lpstr>方程式</vt:lpstr>
      <vt:lpstr>基底函數 The Basis Set</vt:lpstr>
      <vt:lpstr>AO and MO MOs are linear combination of  AOs LCAO-MO </vt:lpstr>
      <vt:lpstr>Modern calculation uses GTO  greatly simplifies the two-electron integrals</vt:lpstr>
      <vt:lpstr>Split-Valence Basis Set  兼顧準確度與計算效率 compromise between accuracy and efficiency</vt:lpstr>
      <vt:lpstr>Polarization and Diffuse Functions   for accurate calculation on the chemical bonding</vt:lpstr>
      <vt:lpstr>Basis Sets Suggestions  from rules to arts  Theory/Basis Set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分子結構的建立</dc:title>
  <dc:creator>user</dc:creator>
  <cp:lastModifiedBy>胡維平</cp:lastModifiedBy>
  <cp:revision>54</cp:revision>
  <dcterms:created xsi:type="dcterms:W3CDTF">2017-08-02T04:37:05Z</dcterms:created>
  <dcterms:modified xsi:type="dcterms:W3CDTF">2023-09-25T16:02:02Z</dcterms:modified>
</cp:coreProperties>
</file>