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0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F74E9-A707-46CC-925A-0D5A01AEB7CA}" type="datetimeFigureOut">
              <a:rPr lang="zh-TW" altLang="en-US" smtClean="0"/>
              <a:t>2017/8/5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2EDB-2864-4FEF-B1BC-AD07B00EF0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297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F226E6E-90E8-49D6-8416-53EED47FEBC9}" type="datetime1">
              <a:rPr lang="en-US" altLang="zh-TW" smtClean="0"/>
              <a:t>8/5/2017</a:t>
            </a:fld>
            <a:endParaRPr 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EA21FB4-93D4-4E4C-B567-55A1220CBE5F}" type="datetime1">
              <a:rPr lang="en-US" altLang="zh-TW" smtClean="0"/>
              <a:t>8/5/2017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9307F9-A046-4860-902C-64784D5E91F4}" type="datetime1">
              <a:rPr lang="en-US" altLang="zh-TW" smtClean="0"/>
              <a:t>8/5/2017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625181C-98A4-42D1-90C7-9DA554532BB4}" type="datetime1">
              <a:rPr lang="en-US" altLang="zh-TW" smtClean="0"/>
              <a:t>8/5/2017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6A0AF7E-4511-4474-8178-CA3303A00037}" type="datetime1">
              <a:rPr lang="en-US" altLang="zh-TW" smtClean="0"/>
              <a:t>8/5/2017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6F02A0F-F422-4ECA-9D4F-949FE7EBABB1}" type="datetime1">
              <a:rPr lang="en-US" altLang="zh-TW" smtClean="0"/>
              <a:t>8/5/2017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8F81773E-E744-4C4E-8415-C559826B2DB1}" type="datetime1">
              <a:rPr lang="en-US" altLang="zh-TW" smtClean="0"/>
              <a:t>8/5/2017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BD96DEA-57A5-4379-BB3A-E3CFD84B69B0}" type="datetime1">
              <a:rPr lang="en-US" altLang="zh-TW" smtClean="0"/>
              <a:t>8/5/2017</a:t>
            </a:fld>
            <a:endParaRPr 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551B7A2-DD8D-4EF9-9572-F52388B59204}" type="datetime1">
              <a:rPr lang="en-US" altLang="zh-TW" smtClean="0"/>
              <a:t>8/5/2017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83A86F09-45E0-4CDC-BE31-7D899A4AA065}" type="datetime1">
              <a:rPr lang="en-US" altLang="zh-TW" smtClean="0"/>
              <a:t>8/5/2017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5A7CBB0B-2716-41D3-8E4B-C5BC14EC98D5}" type="datetime1">
              <a:rPr lang="en-US" altLang="zh-TW" smtClean="0"/>
              <a:t>8/5/2017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C95E28E8-D12F-49BF-87F3-95D374BFD16A}" type="datetime1">
              <a:rPr lang="en-US" altLang="zh-TW" smtClean="0"/>
              <a:t>8/5/2017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基底函數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>
                <a:solidFill>
                  <a:srgbClr val="FFFF00"/>
                </a:solidFill>
              </a:rPr>
              <a:t>影響計算準確度的關鍵因素</a:t>
            </a:r>
            <a:endParaRPr lang="zh-TW" altLang="en-US" sz="2400" dirty="0">
              <a:solidFill>
                <a:srgbClr val="FFFF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1433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14202"/>
          </a:xfrm>
        </p:spPr>
        <p:txBody>
          <a:bodyPr>
            <a:noAutofit/>
          </a:bodyPr>
          <a:lstStyle/>
          <a:p>
            <a:r>
              <a:rPr lang="en-US" altLang="zh-TW" dirty="0" smtClean="0">
                <a:solidFill>
                  <a:srgbClr val="FFFF00"/>
                </a:solidFill>
              </a:rPr>
              <a:t>AO</a:t>
            </a:r>
            <a:r>
              <a:rPr lang="zh-TW" altLang="en-US" dirty="0" smtClean="0">
                <a:solidFill>
                  <a:srgbClr val="FFFF00"/>
                </a:solidFill>
              </a:rPr>
              <a:t> 與 </a:t>
            </a:r>
            <a:r>
              <a:rPr lang="en-US" altLang="zh-TW" dirty="0" smtClean="0">
                <a:solidFill>
                  <a:srgbClr val="FFFF00"/>
                </a:solidFill>
              </a:rPr>
              <a:t>MO</a:t>
            </a:r>
            <a:br>
              <a:rPr lang="en-US" altLang="zh-TW" dirty="0" smtClean="0">
                <a:solidFill>
                  <a:srgbClr val="FFFF00"/>
                </a:solidFill>
              </a:rPr>
            </a:br>
            <a:r>
              <a:rPr lang="en-US" altLang="zh-TW" dirty="0" smtClean="0">
                <a:solidFill>
                  <a:srgbClr val="FFFF00"/>
                </a:solidFill>
              </a:rPr>
              <a:t>	</a:t>
            </a:r>
            <a:r>
              <a:rPr lang="en-US" altLang="zh-TW" sz="3200" dirty="0" smtClean="0">
                <a:solidFill>
                  <a:srgbClr val="00B0F0"/>
                </a:solidFill>
              </a:rPr>
              <a:t>MO </a:t>
            </a:r>
            <a:r>
              <a:rPr lang="zh-TW" altLang="en-US" sz="3200" dirty="0" smtClean="0">
                <a:solidFill>
                  <a:srgbClr val="00B0F0"/>
                </a:solidFill>
              </a:rPr>
              <a:t>是 </a:t>
            </a:r>
            <a:r>
              <a:rPr lang="en-US" altLang="zh-TW" sz="3200" dirty="0" smtClean="0">
                <a:solidFill>
                  <a:srgbClr val="00B0F0"/>
                </a:solidFill>
              </a:rPr>
              <a:t>AO</a:t>
            </a:r>
            <a:r>
              <a:rPr lang="zh-TW" altLang="en-US" sz="3200" dirty="0" smtClean="0">
                <a:solidFill>
                  <a:srgbClr val="00B0F0"/>
                </a:solidFill>
              </a:rPr>
              <a:t> 的線性組合</a:t>
            </a:r>
            <a:r>
              <a:rPr lang="en-US" altLang="zh-TW" sz="3200" dirty="0" smtClean="0">
                <a:solidFill>
                  <a:srgbClr val="00B0F0"/>
                </a:solidFill>
              </a:rPr>
              <a:t>(LCAO)</a:t>
            </a:r>
            <a:br>
              <a:rPr lang="en-US" altLang="zh-TW" sz="3200" dirty="0" smtClean="0">
                <a:solidFill>
                  <a:srgbClr val="00B0F0"/>
                </a:solidFill>
              </a:rPr>
            </a:br>
            <a:endParaRPr lang="zh-TW" altLang="en-US" sz="3200" dirty="0">
              <a:solidFill>
                <a:srgbClr val="00B0F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5428"/>
            <a:ext cx="8208912" cy="5030019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類氫原子軌域：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 smtClean="0"/>
          </a:p>
          <a:p>
            <a:r>
              <a:rPr lang="en-US" altLang="zh-TW" dirty="0" smtClean="0"/>
              <a:t>Slater-Type Orbital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 smtClean="0"/>
          </a:p>
          <a:p>
            <a:r>
              <a:rPr lang="en-US" altLang="zh-TW" dirty="0" smtClean="0"/>
              <a:t>Gaussian-Type Orbital 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218960"/>
              </p:ext>
            </p:extLst>
          </p:nvPr>
        </p:nvGraphicFramePr>
        <p:xfrm>
          <a:off x="611560" y="2204864"/>
          <a:ext cx="545614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方程式" r:id="rId3" imgW="2031840" imgH="241200" progId="Equation.3">
                  <p:embed/>
                </p:oleObj>
              </mc:Choice>
              <mc:Fallback>
                <p:oleObj name="方程式" r:id="rId3" imgW="203184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2204864"/>
                        <a:ext cx="5456143" cy="64807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063629"/>
              </p:ext>
            </p:extLst>
          </p:nvPr>
        </p:nvGraphicFramePr>
        <p:xfrm>
          <a:off x="611560" y="3789040"/>
          <a:ext cx="4752528" cy="667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方程式" r:id="rId5" imgW="1714320" imgH="241200" progId="Equation.3">
                  <p:embed/>
                </p:oleObj>
              </mc:Choice>
              <mc:Fallback>
                <p:oleObj name="方程式" r:id="rId5" imgW="17143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1560" y="3789040"/>
                        <a:ext cx="4752528" cy="66755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918808"/>
              </p:ext>
            </p:extLst>
          </p:nvPr>
        </p:nvGraphicFramePr>
        <p:xfrm>
          <a:off x="611560" y="5445224"/>
          <a:ext cx="3456384" cy="713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方程式" r:id="rId7" imgW="1661618" imgH="343627" progId="Equation.3">
                  <p:embed/>
                </p:oleObj>
              </mc:Choice>
              <mc:Fallback>
                <p:oleObj name="方程式" r:id="rId7" imgW="1661618" imgH="343627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1560" y="5445224"/>
                        <a:ext cx="3456384" cy="71306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文字方塊 14"/>
          <p:cNvSpPr txBox="1"/>
          <p:nvPr/>
        </p:nvSpPr>
        <p:spPr>
          <a:xfrm>
            <a:off x="5652120" y="4293096"/>
            <a:ext cx="244827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8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j + k </a:t>
            </a:r>
          </a:p>
          <a:p>
            <a:r>
              <a:rPr lang="en-US" altLang="zh-TW" sz="2400" dirty="0" smtClean="0">
                <a:solidFill>
                  <a:srgbClr val="FF0000"/>
                </a:solidFill>
              </a:rPr>
              <a:t>0</a:t>
            </a:r>
            <a:r>
              <a:rPr lang="en-US" altLang="zh-TW" sz="2400" dirty="0" smtClean="0"/>
              <a:t>   </a:t>
            </a:r>
            <a:r>
              <a:rPr lang="en-US" altLang="zh-TW" sz="2400" i="1" dirty="0" smtClean="0"/>
              <a:t>s</a:t>
            </a:r>
            <a:r>
              <a:rPr lang="en-US" altLang="zh-TW" sz="2400" dirty="0" smtClean="0"/>
              <a:t>-type (1)</a:t>
            </a:r>
          </a:p>
          <a:p>
            <a:r>
              <a:rPr lang="en-US" altLang="zh-TW" sz="2400" dirty="0" smtClean="0">
                <a:solidFill>
                  <a:srgbClr val="FF0000"/>
                </a:solidFill>
              </a:rPr>
              <a:t>1</a:t>
            </a:r>
            <a:r>
              <a:rPr lang="en-US" altLang="zh-TW" sz="2400" dirty="0" smtClean="0"/>
              <a:t>   </a:t>
            </a:r>
            <a:r>
              <a:rPr lang="en-US" altLang="zh-TW" sz="2400" i="1" dirty="0" smtClean="0"/>
              <a:t>p</a:t>
            </a:r>
            <a:r>
              <a:rPr lang="en-US" altLang="zh-TW" sz="2400" dirty="0" smtClean="0"/>
              <a:t>-type (3)</a:t>
            </a:r>
          </a:p>
          <a:p>
            <a:r>
              <a:rPr lang="en-US" altLang="zh-TW" sz="2400" dirty="0" smtClean="0">
                <a:solidFill>
                  <a:srgbClr val="FF0000"/>
                </a:solidFill>
              </a:rPr>
              <a:t>2</a:t>
            </a:r>
            <a:r>
              <a:rPr lang="en-US" altLang="zh-TW" sz="2400" dirty="0" smtClean="0"/>
              <a:t>   </a:t>
            </a:r>
            <a:r>
              <a:rPr lang="en-US" altLang="zh-TW" sz="2400" i="1" dirty="0" smtClean="0"/>
              <a:t>d</a:t>
            </a:r>
            <a:r>
              <a:rPr lang="en-US" altLang="zh-TW" sz="2400" dirty="0" smtClean="0"/>
              <a:t>-type (6)</a:t>
            </a:r>
          </a:p>
          <a:p>
            <a:r>
              <a:rPr lang="en-US" altLang="zh-TW" sz="2400" dirty="0" smtClean="0">
                <a:solidFill>
                  <a:srgbClr val="FF0000"/>
                </a:solidFill>
              </a:rPr>
              <a:t>3</a:t>
            </a:r>
            <a:r>
              <a:rPr lang="en-US" altLang="zh-TW" sz="2400" dirty="0" smtClean="0"/>
              <a:t>   </a:t>
            </a:r>
            <a:r>
              <a:rPr lang="en-US" altLang="zh-TW" sz="2400" i="1" dirty="0" smtClean="0"/>
              <a:t>f</a:t>
            </a:r>
            <a:r>
              <a:rPr lang="en-US" altLang="zh-TW" sz="2400" dirty="0" smtClean="0"/>
              <a:t>-type (10)</a:t>
            </a:r>
            <a:endParaRPr lang="zh-TW" altLang="en-US" sz="2400" dirty="0"/>
          </a:p>
        </p:txBody>
      </p:sp>
      <p:pic>
        <p:nvPicPr>
          <p:cNvPr id="1071" name="Picture 4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72816"/>
            <a:ext cx="2915816" cy="1866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文字方塊 15"/>
          <p:cNvSpPr txBox="1"/>
          <p:nvPr/>
        </p:nvSpPr>
        <p:spPr>
          <a:xfrm>
            <a:off x="971599" y="6305530"/>
            <a:ext cx="2210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FF00"/>
                </a:solidFill>
              </a:rPr>
              <a:t>Cartesian Gaussian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249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827981"/>
            <a:ext cx="8208912" cy="5030019"/>
          </a:xfrm>
        </p:spPr>
        <p:txBody>
          <a:bodyPr>
            <a:noAutofit/>
          </a:bodyPr>
          <a:lstStyle/>
          <a:p>
            <a:r>
              <a:rPr lang="en-US" altLang="zh-TW" dirty="0" smtClean="0"/>
              <a:t>Contracted-Gaussian-Type Function (CGTF)</a:t>
            </a:r>
            <a:br>
              <a:rPr lang="en-US" altLang="zh-TW" dirty="0" smtClean="0"/>
            </a:br>
            <a:r>
              <a:rPr lang="zh-TW" altLang="en-US" sz="2400" dirty="0" smtClean="0">
                <a:solidFill>
                  <a:srgbClr val="00B0F0"/>
                </a:solidFill>
              </a:rPr>
              <a:t>以 </a:t>
            </a:r>
            <a:r>
              <a:rPr lang="en-US" altLang="zh-TW" sz="2400" dirty="0" smtClean="0">
                <a:solidFill>
                  <a:srgbClr val="00B0F0"/>
                </a:solidFill>
              </a:rPr>
              <a:t>LC-GTO</a:t>
            </a:r>
            <a:r>
              <a:rPr lang="zh-TW" altLang="en-US" sz="2400" dirty="0" smtClean="0">
                <a:solidFill>
                  <a:srgbClr val="00B0F0"/>
                </a:solidFill>
              </a:rPr>
              <a:t> 模仿 </a:t>
            </a:r>
            <a:r>
              <a:rPr lang="en-US" altLang="zh-TW" sz="2400" dirty="0" smtClean="0">
                <a:solidFill>
                  <a:srgbClr val="00B0F0"/>
                </a:solidFill>
              </a:rPr>
              <a:t>STO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 smtClean="0"/>
          </a:p>
          <a:p>
            <a:r>
              <a:rPr lang="zh-TW" altLang="en-US" dirty="0" smtClean="0"/>
              <a:t>基底函數 </a:t>
            </a:r>
            <a:r>
              <a:rPr lang="en-US" altLang="zh-TW" dirty="0" smtClean="0"/>
              <a:t>(Basis Set)</a:t>
            </a:r>
            <a:br>
              <a:rPr lang="en-US" altLang="zh-TW" dirty="0" smtClean="0"/>
            </a:br>
            <a:r>
              <a:rPr lang="zh-TW" altLang="zh-TW" sz="2400" dirty="0">
                <a:solidFill>
                  <a:srgbClr val="00B0F0"/>
                </a:solidFill>
              </a:rPr>
              <a:t>用來描述一種</a:t>
            </a:r>
            <a:r>
              <a:rPr lang="zh-TW" altLang="zh-TW" sz="2400" dirty="0" smtClean="0">
                <a:solidFill>
                  <a:srgbClr val="00B0F0"/>
                </a:solidFill>
              </a:rPr>
              <a:t>原子</a:t>
            </a:r>
            <a:r>
              <a:rPr lang="zh-TW" altLang="en-US" sz="2400" dirty="0" smtClean="0">
                <a:solidFill>
                  <a:srgbClr val="00B0F0"/>
                </a:solidFill>
              </a:rPr>
              <a:t>內</a:t>
            </a:r>
            <a:r>
              <a:rPr lang="en-US" altLang="zh-TW" sz="2400" dirty="0" smtClean="0">
                <a:solidFill>
                  <a:srgbClr val="00B0F0"/>
                </a:solidFill>
              </a:rPr>
              <a:t>AO</a:t>
            </a:r>
            <a:r>
              <a:rPr lang="zh-TW" altLang="zh-TW" sz="2400" dirty="0" smtClean="0">
                <a:solidFill>
                  <a:srgbClr val="00B0F0"/>
                </a:solidFill>
              </a:rPr>
              <a:t>的</a:t>
            </a:r>
            <a:r>
              <a:rPr lang="zh-TW" altLang="zh-TW" sz="2400" dirty="0">
                <a:solidFill>
                  <a:srgbClr val="00B0F0"/>
                </a:solidFill>
              </a:rPr>
              <a:t>所有</a:t>
            </a:r>
            <a:r>
              <a:rPr lang="en-US" altLang="zh-TW" sz="2400" dirty="0">
                <a:solidFill>
                  <a:srgbClr val="00B0F0"/>
                </a:solidFill>
              </a:rPr>
              <a:t> CGTF </a:t>
            </a:r>
            <a:r>
              <a:rPr lang="zh-TW" altLang="zh-TW" sz="2400" dirty="0">
                <a:solidFill>
                  <a:srgbClr val="00B0F0"/>
                </a:solidFill>
              </a:rPr>
              <a:t>稱為基底</a:t>
            </a:r>
            <a:r>
              <a:rPr lang="zh-TW" altLang="zh-TW" sz="2400" dirty="0" smtClean="0">
                <a:solidFill>
                  <a:srgbClr val="00B0F0"/>
                </a:solidFill>
              </a:rPr>
              <a:t>函數</a:t>
            </a:r>
            <a:r>
              <a:rPr lang="en-US" altLang="zh-TW" dirty="0" smtClean="0">
                <a:solidFill>
                  <a:srgbClr val="0070C0"/>
                </a:solidFill>
              </a:rPr>
              <a:t/>
            </a:r>
            <a:br>
              <a:rPr lang="en-US" altLang="zh-TW" dirty="0" smtClean="0">
                <a:solidFill>
                  <a:srgbClr val="0070C0"/>
                </a:solidFill>
              </a:rPr>
            </a:br>
            <a:endParaRPr lang="en-US" altLang="zh-TW" dirty="0" smtClean="0">
              <a:solidFill>
                <a:srgbClr val="0070C0"/>
              </a:solidFill>
            </a:endParaRPr>
          </a:p>
          <a:p>
            <a:r>
              <a:rPr lang="en-US" altLang="zh-TW" dirty="0" smtClean="0"/>
              <a:t>Minimal Basis Set (STO-3G)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sz="2400" dirty="0">
                <a:solidFill>
                  <a:srgbClr val="00B0F0"/>
                </a:solidFill>
              </a:rPr>
              <a:t>CGTF </a:t>
            </a:r>
            <a:r>
              <a:rPr lang="zh-TW" altLang="en-US" sz="2400" dirty="0">
                <a:solidFill>
                  <a:srgbClr val="00B0F0"/>
                </a:solidFill>
              </a:rPr>
              <a:t>的數目與其在週期表中同週期原子可用之原子軌域</a:t>
            </a:r>
            <a:r>
              <a:rPr lang="zh-TW" altLang="en-US" sz="2400" dirty="0" smtClean="0">
                <a:solidFill>
                  <a:srgbClr val="00B0F0"/>
                </a:solidFill>
              </a:rPr>
              <a:t>數及型態相同 </a:t>
            </a:r>
            <a:r>
              <a:rPr lang="en-US" altLang="zh-TW" sz="2400" dirty="0" smtClean="0">
                <a:solidFill>
                  <a:srgbClr val="00B0F0"/>
                </a:solidFill>
              </a:rPr>
              <a:t>(</a:t>
            </a:r>
            <a:r>
              <a:rPr lang="zh-TW" altLang="en-US" sz="2400" dirty="0" smtClean="0">
                <a:solidFill>
                  <a:srgbClr val="00B0F0"/>
                </a:solidFill>
              </a:rPr>
              <a:t>化學課使用的軌域</a:t>
            </a:r>
            <a:r>
              <a:rPr lang="en-US" altLang="zh-TW" sz="2400" dirty="0" smtClean="0">
                <a:solidFill>
                  <a:srgbClr val="00B0F0"/>
                </a:solidFill>
              </a:rPr>
              <a:t>)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329866" y="179826"/>
            <a:ext cx="7467600" cy="1858218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FFFF00"/>
                </a:solidFill>
              </a:rPr>
              <a:t>現代分子</a:t>
            </a:r>
            <a:r>
              <a:rPr lang="zh-TW" altLang="en-US" dirty="0" smtClean="0">
                <a:solidFill>
                  <a:srgbClr val="FFFF00"/>
                </a:solidFill>
              </a:rPr>
              <a:t>計算使用 </a:t>
            </a:r>
            <a:r>
              <a:rPr lang="en-US" altLang="zh-TW" dirty="0" smtClean="0">
                <a:solidFill>
                  <a:srgbClr val="FFFF00"/>
                </a:solidFill>
              </a:rPr>
              <a:t>GTO</a:t>
            </a:r>
            <a:br>
              <a:rPr lang="en-US" altLang="zh-TW" dirty="0" smtClean="0">
                <a:solidFill>
                  <a:srgbClr val="FFFF00"/>
                </a:solidFill>
              </a:rPr>
            </a:br>
            <a:r>
              <a:rPr lang="en-US" altLang="zh-TW" dirty="0" smtClean="0">
                <a:solidFill>
                  <a:srgbClr val="FFFF00"/>
                </a:solidFill>
              </a:rPr>
              <a:t>	</a:t>
            </a:r>
            <a:r>
              <a:rPr lang="zh-TW" altLang="en-US" sz="2700" dirty="0" smtClean="0">
                <a:solidFill>
                  <a:srgbClr val="00B0F0"/>
                </a:solidFill>
              </a:rPr>
              <a:t>可</a:t>
            </a:r>
            <a:r>
              <a:rPr lang="zh-TW" altLang="en-US" sz="2700" dirty="0">
                <a:solidFill>
                  <a:srgbClr val="00B0F0"/>
                </a:solidFill>
              </a:rPr>
              <a:t>大幅</a:t>
            </a:r>
            <a:r>
              <a:rPr lang="zh-TW" altLang="en-US" sz="2700" dirty="0" smtClean="0">
                <a:solidFill>
                  <a:srgbClr val="00B0F0"/>
                </a:solidFill>
              </a:rPr>
              <a:t>簡化雙電子積分</a:t>
            </a:r>
            <a:endParaRPr lang="zh-TW" altLang="en-US" sz="2700" dirty="0">
              <a:solidFill>
                <a:srgbClr val="00B0F0"/>
              </a:solidFill>
            </a:endParaRPr>
          </a:p>
        </p:txBody>
      </p:sp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116725"/>
              </p:ext>
            </p:extLst>
          </p:nvPr>
        </p:nvGraphicFramePr>
        <p:xfrm>
          <a:off x="971599" y="2996952"/>
          <a:ext cx="2768422" cy="998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方程式" r:id="rId3" imgW="952200" imgH="342720" progId="Equation.3">
                  <p:embed/>
                </p:oleObj>
              </mc:Choice>
              <mc:Fallback>
                <p:oleObj name="方程式" r:id="rId3" imgW="95220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99" y="2996952"/>
                        <a:ext cx="2768422" cy="99834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5108698" y="3212976"/>
            <a:ext cx="3272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i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sz="2400" i="1" baseline="-250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 smtClean="0">
                <a:solidFill>
                  <a:srgbClr val="FFC000"/>
                </a:solidFill>
              </a:rPr>
              <a:t> : primitive </a:t>
            </a:r>
            <a:r>
              <a:rPr lang="en-US" altLang="zh-TW" sz="2400" dirty="0" err="1" smtClean="0">
                <a:solidFill>
                  <a:srgbClr val="FFC000"/>
                </a:solidFill>
              </a:rPr>
              <a:t>gaussians</a:t>
            </a:r>
            <a:endParaRPr lang="zh-TW" altLang="en-US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48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827981"/>
            <a:ext cx="8208912" cy="5030019"/>
          </a:xfrm>
        </p:spPr>
        <p:txBody>
          <a:bodyPr>
            <a:noAutofit/>
          </a:bodyPr>
          <a:lstStyle/>
          <a:p>
            <a:r>
              <a:rPr lang="en-US" altLang="zh-TW" dirty="0" smtClean="0"/>
              <a:t>Valence Double-Zeta Basis Set</a:t>
            </a:r>
            <a:br>
              <a:rPr lang="en-US" altLang="zh-TW" dirty="0" smtClean="0"/>
            </a:br>
            <a:r>
              <a:rPr lang="zh-TW" altLang="en-US" sz="2800" dirty="0" smtClean="0">
                <a:solidFill>
                  <a:srgbClr val="00B0F0"/>
                </a:solidFill>
              </a:rPr>
              <a:t>內層軌域：</a:t>
            </a:r>
            <a:r>
              <a:rPr lang="en-US" altLang="zh-TW" sz="2800" dirty="0" smtClean="0">
                <a:solidFill>
                  <a:srgbClr val="00B0F0"/>
                </a:solidFill>
              </a:rPr>
              <a:t>minimal basis</a:t>
            </a:r>
            <a:br>
              <a:rPr lang="en-US" altLang="zh-TW" sz="2800" dirty="0" smtClean="0">
                <a:solidFill>
                  <a:srgbClr val="00B0F0"/>
                </a:solidFill>
              </a:rPr>
            </a:br>
            <a:r>
              <a:rPr lang="zh-TW" altLang="en-US" sz="2800" dirty="0" smtClean="0">
                <a:solidFill>
                  <a:srgbClr val="00B0F0"/>
                </a:solidFill>
              </a:rPr>
              <a:t>價軌域：二個 </a:t>
            </a:r>
            <a:r>
              <a:rPr lang="en-US" altLang="zh-TW" sz="2800" dirty="0" smtClean="0">
                <a:solidFill>
                  <a:srgbClr val="00B0F0"/>
                </a:solidFill>
              </a:rPr>
              <a:t>CGTF</a:t>
            </a:r>
            <a:r>
              <a:rPr lang="zh-TW" altLang="en-US" sz="2800" dirty="0" smtClean="0">
                <a:solidFill>
                  <a:srgbClr val="00B0F0"/>
                </a:solidFill>
              </a:rPr>
              <a:t>代表一個 </a:t>
            </a:r>
            <a:r>
              <a:rPr lang="en-US" altLang="zh-TW" sz="2800" dirty="0" smtClean="0">
                <a:solidFill>
                  <a:srgbClr val="00B0F0"/>
                </a:solidFill>
              </a:rPr>
              <a:t>AO</a:t>
            </a:r>
            <a:br>
              <a:rPr lang="en-US" altLang="zh-TW" sz="2800" dirty="0" smtClean="0">
                <a:solidFill>
                  <a:srgbClr val="00B0F0"/>
                </a:solidFill>
              </a:rPr>
            </a:br>
            <a:r>
              <a:rPr lang="zh-TW" altLang="en-US" sz="2800" dirty="0" smtClean="0">
                <a:solidFill>
                  <a:srgbClr val="00B0F0"/>
                </a:solidFill>
              </a:rPr>
              <a:t>例如：</a:t>
            </a:r>
            <a:r>
              <a:rPr lang="en-US" altLang="zh-TW" sz="2800" dirty="0" smtClean="0">
                <a:solidFill>
                  <a:srgbClr val="00B0F0"/>
                </a:solidFill>
              </a:rPr>
              <a:t>3-21G, </a:t>
            </a:r>
            <a:r>
              <a:rPr lang="en-US" altLang="zh-TW" sz="2800" dirty="0" smtClean="0">
                <a:solidFill>
                  <a:srgbClr val="00B0F0"/>
                </a:solidFill>
              </a:rPr>
              <a:t>6-31G</a:t>
            </a:r>
            <a:br>
              <a:rPr lang="en-US" altLang="zh-TW" sz="2800" dirty="0" smtClean="0">
                <a:solidFill>
                  <a:srgbClr val="00B0F0"/>
                </a:solidFill>
              </a:rPr>
            </a:br>
            <a:r>
              <a:rPr lang="en-US" altLang="zh-TW" sz="2400" dirty="0" smtClean="0">
                <a:solidFill>
                  <a:srgbClr val="FFC000"/>
                </a:solidFill>
              </a:rPr>
              <a:t>(</a:t>
            </a:r>
            <a:r>
              <a:rPr lang="zh-TW" altLang="en-US" sz="2400" dirty="0" smtClean="0">
                <a:solidFill>
                  <a:srgbClr val="FFC000"/>
                </a:solidFill>
              </a:rPr>
              <a:t>數字的值代表 </a:t>
            </a:r>
            <a:r>
              <a:rPr lang="en-US" altLang="zh-TW" sz="2400" dirty="0" smtClean="0">
                <a:solidFill>
                  <a:srgbClr val="FFC000"/>
                </a:solidFill>
              </a:rPr>
              <a:t>CGTF</a:t>
            </a:r>
            <a:r>
              <a:rPr lang="zh-TW" altLang="en-US" sz="2400" dirty="0" smtClean="0">
                <a:solidFill>
                  <a:srgbClr val="FFC000"/>
                </a:solidFill>
              </a:rPr>
              <a:t> 中 </a:t>
            </a:r>
            <a:r>
              <a:rPr lang="en-US" altLang="zh-TW" sz="2400" dirty="0" smtClean="0">
                <a:solidFill>
                  <a:srgbClr val="FFC000"/>
                </a:solidFill>
              </a:rPr>
              <a:t>primitive </a:t>
            </a:r>
            <a:r>
              <a:rPr lang="en-US" altLang="zh-TW" sz="2400" dirty="0" err="1" smtClean="0">
                <a:solidFill>
                  <a:srgbClr val="FFC000"/>
                </a:solidFill>
              </a:rPr>
              <a:t>gaussians</a:t>
            </a:r>
            <a:r>
              <a:rPr lang="en-US" altLang="zh-TW" sz="2400" dirty="0" smtClean="0">
                <a:solidFill>
                  <a:srgbClr val="FFC000"/>
                </a:solidFill>
              </a:rPr>
              <a:t> </a:t>
            </a:r>
            <a:r>
              <a:rPr lang="zh-TW" altLang="en-US" sz="2400" dirty="0" smtClean="0">
                <a:solidFill>
                  <a:srgbClr val="FFC000"/>
                </a:solidFill>
              </a:rPr>
              <a:t>的個數</a:t>
            </a:r>
            <a:r>
              <a:rPr lang="en-US" altLang="zh-TW" sz="2400" dirty="0" smtClean="0">
                <a:solidFill>
                  <a:srgbClr val="FFC000"/>
                </a:solidFill>
              </a:rPr>
              <a:t>)</a:t>
            </a:r>
            <a:r>
              <a:rPr lang="en-US" altLang="zh-TW" sz="2400" dirty="0" smtClean="0">
                <a:solidFill>
                  <a:srgbClr val="FFC000"/>
                </a:solidFill>
              </a:rPr>
              <a:t/>
            </a:r>
            <a:br>
              <a:rPr lang="en-US" altLang="zh-TW" sz="2400" dirty="0" smtClean="0">
                <a:solidFill>
                  <a:srgbClr val="FFC000"/>
                </a:solidFill>
              </a:rPr>
            </a:br>
            <a:endParaRPr lang="en-US" altLang="zh-TW" sz="2400" dirty="0" smtClean="0">
              <a:solidFill>
                <a:srgbClr val="FFC000"/>
              </a:solidFill>
            </a:endParaRPr>
          </a:p>
          <a:p>
            <a:r>
              <a:rPr lang="en-US" altLang="zh-TW" dirty="0"/>
              <a:t>Valence </a:t>
            </a:r>
            <a:r>
              <a:rPr lang="en-US" altLang="zh-TW" dirty="0" smtClean="0"/>
              <a:t>Triple-Zeta </a:t>
            </a:r>
            <a:r>
              <a:rPr lang="en-US" altLang="zh-TW" dirty="0"/>
              <a:t>Basis Set</a:t>
            </a:r>
            <a:br>
              <a:rPr lang="en-US" altLang="zh-TW" dirty="0"/>
            </a:br>
            <a:r>
              <a:rPr lang="zh-TW" altLang="en-US" sz="2800" dirty="0">
                <a:solidFill>
                  <a:srgbClr val="00B0F0"/>
                </a:solidFill>
              </a:rPr>
              <a:t>內層軌域：</a:t>
            </a:r>
            <a:r>
              <a:rPr lang="en-US" altLang="zh-TW" sz="2800" dirty="0">
                <a:solidFill>
                  <a:srgbClr val="00B0F0"/>
                </a:solidFill>
              </a:rPr>
              <a:t>minimal basis</a:t>
            </a:r>
            <a:br>
              <a:rPr lang="en-US" altLang="zh-TW" sz="2800" dirty="0">
                <a:solidFill>
                  <a:srgbClr val="00B0F0"/>
                </a:solidFill>
              </a:rPr>
            </a:br>
            <a:r>
              <a:rPr lang="zh-TW" altLang="en-US" sz="2800" dirty="0">
                <a:solidFill>
                  <a:srgbClr val="00B0F0"/>
                </a:solidFill>
              </a:rPr>
              <a:t>價軌域</a:t>
            </a:r>
            <a:r>
              <a:rPr lang="zh-TW" altLang="en-US" sz="2800" dirty="0" smtClean="0">
                <a:solidFill>
                  <a:srgbClr val="00B0F0"/>
                </a:solidFill>
              </a:rPr>
              <a:t>：三個 </a:t>
            </a:r>
            <a:r>
              <a:rPr lang="en-US" altLang="zh-TW" sz="2800" dirty="0">
                <a:solidFill>
                  <a:srgbClr val="00B0F0"/>
                </a:solidFill>
              </a:rPr>
              <a:t>CGTF</a:t>
            </a:r>
            <a:r>
              <a:rPr lang="zh-TW" altLang="en-US" sz="2800" dirty="0">
                <a:solidFill>
                  <a:srgbClr val="00B0F0"/>
                </a:solidFill>
              </a:rPr>
              <a:t>代表一個 </a:t>
            </a:r>
            <a:r>
              <a:rPr lang="en-US" altLang="zh-TW" sz="2800" dirty="0">
                <a:solidFill>
                  <a:srgbClr val="00B0F0"/>
                </a:solidFill>
              </a:rPr>
              <a:t>AO</a:t>
            </a:r>
            <a:br>
              <a:rPr lang="en-US" altLang="zh-TW" sz="2800" dirty="0">
                <a:solidFill>
                  <a:srgbClr val="00B0F0"/>
                </a:solidFill>
              </a:rPr>
            </a:br>
            <a:r>
              <a:rPr lang="zh-TW" altLang="en-US" sz="2800" dirty="0">
                <a:solidFill>
                  <a:srgbClr val="00B0F0"/>
                </a:solidFill>
              </a:rPr>
              <a:t>例如</a:t>
            </a:r>
            <a:r>
              <a:rPr lang="zh-TW" altLang="en-US" sz="2800" dirty="0" smtClean="0">
                <a:solidFill>
                  <a:srgbClr val="00B0F0"/>
                </a:solidFill>
              </a:rPr>
              <a:t>：</a:t>
            </a:r>
            <a:r>
              <a:rPr lang="en-US" altLang="zh-TW" sz="2800" dirty="0" smtClean="0">
                <a:solidFill>
                  <a:srgbClr val="00B0F0"/>
                </a:solidFill>
              </a:rPr>
              <a:t>6-311G</a:t>
            </a:r>
            <a:r>
              <a:rPr lang="zh-TW" altLang="en-US" sz="2800" dirty="0" smtClean="0">
                <a:solidFill>
                  <a:srgbClr val="00B0F0"/>
                </a:solidFill>
              </a:rPr>
              <a:t>，</a:t>
            </a:r>
            <a:r>
              <a:rPr lang="en-US" altLang="zh-TW" sz="2800" dirty="0" smtClean="0">
                <a:solidFill>
                  <a:srgbClr val="00B0F0"/>
                </a:solidFill>
              </a:rPr>
              <a:t>TZV</a:t>
            </a:r>
            <a:r>
              <a:rPr lang="zh-TW" altLang="en-US" sz="2800" dirty="0" smtClean="0">
                <a:solidFill>
                  <a:srgbClr val="00B0F0"/>
                </a:solidFill>
              </a:rPr>
              <a:t>，</a:t>
            </a:r>
            <a:r>
              <a:rPr lang="en-US" altLang="zh-TW" sz="2800" dirty="0" smtClean="0">
                <a:solidFill>
                  <a:srgbClr val="00B0F0"/>
                </a:solidFill>
              </a:rPr>
              <a:t>def2TZV</a:t>
            </a:r>
            <a:r>
              <a:rPr lang="en-US" altLang="zh-TW" sz="2800" dirty="0" smtClean="0">
                <a:solidFill>
                  <a:srgbClr val="0070C0"/>
                </a:solidFill>
              </a:rPr>
              <a:t/>
            </a:r>
            <a:br>
              <a:rPr lang="en-US" altLang="zh-TW" sz="2800" dirty="0" smtClean="0">
                <a:solidFill>
                  <a:srgbClr val="0070C0"/>
                </a:solidFill>
              </a:rPr>
            </a:br>
            <a:endParaRPr lang="en-US" altLang="zh-TW" sz="2800" dirty="0" smtClean="0">
              <a:solidFill>
                <a:srgbClr val="0070C0"/>
              </a:solidFill>
            </a:endParaRPr>
          </a:p>
          <a:p>
            <a:pPr marL="36576" indent="0">
              <a:buNone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329866" y="179826"/>
            <a:ext cx="7467600" cy="1858218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FFFF00"/>
                </a:solidFill>
              </a:rPr>
              <a:t>Split-Valence Basis Set</a:t>
            </a:r>
            <a:br>
              <a:rPr lang="en-US" altLang="zh-TW" dirty="0" smtClean="0">
                <a:solidFill>
                  <a:srgbClr val="FFFF00"/>
                </a:solidFill>
              </a:rPr>
            </a:br>
            <a:r>
              <a:rPr lang="en-US" altLang="zh-TW" dirty="0" smtClean="0">
                <a:solidFill>
                  <a:srgbClr val="FFFF00"/>
                </a:solidFill>
              </a:rPr>
              <a:t>	</a:t>
            </a:r>
            <a:r>
              <a:rPr lang="zh-TW" altLang="en-US" sz="2800" dirty="0" smtClean="0">
                <a:solidFill>
                  <a:srgbClr val="00B0F0"/>
                </a:solidFill>
              </a:rPr>
              <a:t>兼顧準確度與計算效率</a:t>
            </a:r>
            <a:endParaRPr lang="zh-TW" alt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52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827981"/>
            <a:ext cx="8208912" cy="5030019"/>
          </a:xfrm>
        </p:spPr>
        <p:txBody>
          <a:bodyPr>
            <a:noAutofit/>
          </a:bodyPr>
          <a:lstStyle/>
          <a:p>
            <a:r>
              <a:rPr lang="zh-TW" altLang="en-US" dirty="0" smtClean="0"/>
              <a:t>極化函數 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zh-TW" altLang="en-US" sz="3200" dirty="0" smtClean="0">
                <a:solidFill>
                  <a:srgbClr val="FFC000"/>
                </a:solidFill>
              </a:rPr>
              <a:t>增加高角動量的 </a:t>
            </a:r>
            <a:r>
              <a:rPr lang="en-US" altLang="zh-TW" sz="3200" dirty="0" smtClean="0">
                <a:solidFill>
                  <a:srgbClr val="FFC000"/>
                </a:solidFill>
              </a:rPr>
              <a:t>GTO</a:t>
            </a:r>
            <a:r>
              <a:rPr lang="en-US" altLang="zh-TW" sz="3200" dirty="0">
                <a:solidFill>
                  <a:srgbClr val="FFC000"/>
                </a:solidFill>
              </a:rPr>
              <a:t/>
            </a:r>
            <a:br>
              <a:rPr lang="en-US" altLang="zh-TW" sz="3200" dirty="0">
                <a:solidFill>
                  <a:srgbClr val="FFC000"/>
                </a:solidFill>
              </a:rPr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2800" dirty="0" smtClean="0">
                <a:solidFill>
                  <a:srgbClr val="00B0F0"/>
                </a:solidFill>
              </a:rPr>
              <a:t>第一週期</a:t>
            </a:r>
            <a:r>
              <a:rPr lang="zh-TW" altLang="en-US" sz="2800" dirty="0">
                <a:solidFill>
                  <a:srgbClr val="00B0F0"/>
                </a:solidFill>
              </a:rPr>
              <a:t>元素加入 </a:t>
            </a:r>
            <a:r>
              <a:rPr lang="en-US" altLang="zh-TW" sz="2800" dirty="0" smtClean="0">
                <a:solidFill>
                  <a:srgbClr val="00B0F0"/>
                </a:solidFill>
              </a:rPr>
              <a:t>p-type </a:t>
            </a:r>
            <a:r>
              <a:rPr lang="zh-TW" altLang="en-US" sz="2800" dirty="0" smtClean="0">
                <a:solidFill>
                  <a:srgbClr val="00B0F0"/>
                </a:solidFill>
              </a:rPr>
              <a:t>以上 </a:t>
            </a:r>
            <a:r>
              <a:rPr lang="en-US" altLang="zh-TW" sz="2800" dirty="0" smtClean="0">
                <a:solidFill>
                  <a:srgbClr val="00B0F0"/>
                </a:solidFill>
              </a:rPr>
              <a:t>GTO</a:t>
            </a:r>
            <a:br>
              <a:rPr lang="en-US" altLang="zh-TW" sz="2800" dirty="0" smtClean="0">
                <a:solidFill>
                  <a:srgbClr val="00B0F0"/>
                </a:solidFill>
              </a:rPr>
            </a:br>
            <a:r>
              <a:rPr lang="zh-TW" altLang="en-US" sz="2800" dirty="0" smtClean="0">
                <a:solidFill>
                  <a:srgbClr val="00B0F0"/>
                </a:solidFill>
              </a:rPr>
              <a:t>第二週期元素加入 </a:t>
            </a:r>
            <a:r>
              <a:rPr lang="en-US" altLang="zh-TW" sz="2800" dirty="0" smtClean="0">
                <a:solidFill>
                  <a:srgbClr val="00B0F0"/>
                </a:solidFill>
              </a:rPr>
              <a:t>d-type </a:t>
            </a:r>
            <a:r>
              <a:rPr lang="zh-TW" altLang="en-US" sz="2800" dirty="0" smtClean="0">
                <a:solidFill>
                  <a:srgbClr val="00B0F0"/>
                </a:solidFill>
              </a:rPr>
              <a:t>以上 </a:t>
            </a:r>
            <a:r>
              <a:rPr lang="en-US" altLang="zh-TW" sz="2800" dirty="0" smtClean="0">
                <a:solidFill>
                  <a:srgbClr val="00B0F0"/>
                </a:solidFill>
              </a:rPr>
              <a:t>GTO</a:t>
            </a:r>
            <a:br>
              <a:rPr lang="en-US" altLang="zh-TW" sz="2800" dirty="0" smtClean="0">
                <a:solidFill>
                  <a:srgbClr val="00B0F0"/>
                </a:solidFill>
              </a:rPr>
            </a:br>
            <a:r>
              <a:rPr lang="zh-TW" altLang="en-US" sz="2800" dirty="0" smtClean="0">
                <a:solidFill>
                  <a:srgbClr val="00B0F0"/>
                </a:solidFill>
              </a:rPr>
              <a:t>例如：</a:t>
            </a:r>
            <a:r>
              <a:rPr lang="en-US" altLang="zh-TW" sz="2800" dirty="0" smtClean="0">
                <a:solidFill>
                  <a:srgbClr val="00B0F0"/>
                </a:solidFill>
              </a:rPr>
              <a:t>6-31G(</a:t>
            </a:r>
            <a:r>
              <a:rPr lang="en-US" altLang="zh-TW" sz="2800" dirty="0" err="1" smtClean="0">
                <a:solidFill>
                  <a:srgbClr val="00B0F0"/>
                </a:solidFill>
              </a:rPr>
              <a:t>d,p</a:t>
            </a:r>
            <a:r>
              <a:rPr lang="en-US" altLang="zh-TW" sz="2800" dirty="0" smtClean="0">
                <a:solidFill>
                  <a:srgbClr val="00B0F0"/>
                </a:solidFill>
              </a:rPr>
              <a:t>) [6-31G**], 6-311G(3d2f,2pd)</a:t>
            </a:r>
            <a:br>
              <a:rPr lang="en-US" altLang="zh-TW" sz="2800" dirty="0" smtClean="0">
                <a:solidFill>
                  <a:srgbClr val="00B0F0"/>
                </a:solidFill>
              </a:rPr>
            </a:br>
            <a:r>
              <a:rPr lang="en-US" altLang="zh-TW" sz="2800" dirty="0" smtClean="0">
                <a:solidFill>
                  <a:srgbClr val="00B0F0"/>
                </a:solidFill>
              </a:rPr>
              <a:t>	      cc-</a:t>
            </a:r>
            <a:r>
              <a:rPr lang="en-US" altLang="zh-TW" sz="2800" dirty="0" err="1" smtClean="0">
                <a:solidFill>
                  <a:srgbClr val="00B0F0"/>
                </a:solidFill>
              </a:rPr>
              <a:t>pVDZ</a:t>
            </a:r>
            <a:r>
              <a:rPr lang="en-US" altLang="zh-TW" sz="2800" dirty="0" smtClean="0">
                <a:solidFill>
                  <a:srgbClr val="00B0F0"/>
                </a:solidFill>
              </a:rPr>
              <a:t>, cc-</a:t>
            </a:r>
            <a:r>
              <a:rPr lang="en-US" altLang="zh-TW" sz="2800" dirty="0" err="1" smtClean="0">
                <a:solidFill>
                  <a:srgbClr val="00B0F0"/>
                </a:solidFill>
              </a:rPr>
              <a:t>pVTZ</a:t>
            </a:r>
            <a:endParaRPr lang="en-US" altLang="zh-TW" sz="2400" dirty="0" smtClean="0">
              <a:solidFill>
                <a:srgbClr val="00B0F0"/>
              </a:solidFill>
            </a:endParaRPr>
          </a:p>
          <a:p>
            <a:r>
              <a:rPr lang="zh-TW" altLang="en-US" dirty="0"/>
              <a:t>擴散</a:t>
            </a:r>
            <a:r>
              <a:rPr lang="zh-TW" altLang="en-US" dirty="0" smtClean="0"/>
              <a:t>函數 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sz="2800" dirty="0" smtClean="0">
                <a:solidFill>
                  <a:srgbClr val="FFC000"/>
                </a:solidFill>
              </a:rPr>
              <a:t>增加範圍大的 </a:t>
            </a:r>
            <a:r>
              <a:rPr lang="en-US" altLang="zh-TW" sz="2800" dirty="0" smtClean="0">
                <a:solidFill>
                  <a:srgbClr val="FFC000"/>
                </a:solidFill>
              </a:rPr>
              <a:t>GTO</a:t>
            </a:r>
            <a:r>
              <a:rPr lang="zh-TW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zh-TW" sz="2800" dirty="0" smtClean="0">
                <a:solidFill>
                  <a:srgbClr val="FFC000"/>
                </a:solidFill>
              </a:rPr>
              <a:t>(Z</a:t>
            </a:r>
            <a:r>
              <a:rPr lang="zh-TW" altLang="en-US" sz="2800" dirty="0" smtClean="0">
                <a:solidFill>
                  <a:srgbClr val="FFC000"/>
                </a:solidFill>
              </a:rPr>
              <a:t> 很小</a:t>
            </a:r>
            <a:r>
              <a:rPr lang="en-US" altLang="zh-TW" sz="2800" dirty="0" smtClean="0">
                <a:solidFill>
                  <a:srgbClr val="FFC000"/>
                </a:solidFill>
              </a:rPr>
              <a:t>)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2800" dirty="0" smtClean="0">
                <a:solidFill>
                  <a:srgbClr val="00B0F0"/>
                </a:solidFill>
              </a:rPr>
              <a:t>6-31G(</a:t>
            </a:r>
            <a:r>
              <a:rPr lang="en-US" altLang="zh-TW" sz="2800" dirty="0" err="1" smtClean="0">
                <a:solidFill>
                  <a:srgbClr val="00B0F0"/>
                </a:solidFill>
              </a:rPr>
              <a:t>d,p</a:t>
            </a:r>
            <a:r>
              <a:rPr lang="en-US" altLang="zh-TW" sz="2800" dirty="0" smtClean="0">
                <a:solidFill>
                  <a:srgbClr val="00B0F0"/>
                </a:solidFill>
              </a:rPr>
              <a:t>) </a:t>
            </a:r>
            <a:r>
              <a:rPr lang="zh-TW" altLang="en-US" sz="2800" dirty="0" smtClean="0">
                <a:solidFill>
                  <a:srgbClr val="00B0F0"/>
                </a:solidFill>
              </a:rPr>
              <a:t>加一組 </a:t>
            </a:r>
            <a:r>
              <a:rPr lang="en-US" altLang="zh-TW" sz="2800" dirty="0" smtClean="0">
                <a:solidFill>
                  <a:srgbClr val="00B0F0"/>
                </a:solidFill>
              </a:rPr>
              <a:t>s, p </a:t>
            </a:r>
            <a:r>
              <a:rPr lang="en-US" altLang="zh-TW" sz="2800" dirty="0" smtClean="0">
                <a:solidFill>
                  <a:srgbClr val="00B0F0"/>
                </a:solidFill>
                <a:sym typeface="Wingdings" panose="05000000000000000000" pitchFamily="2" charset="2"/>
              </a:rPr>
              <a:t> 6-31+G(</a:t>
            </a:r>
            <a:r>
              <a:rPr lang="en-US" altLang="zh-TW" sz="2800" dirty="0" err="1" smtClean="0">
                <a:solidFill>
                  <a:srgbClr val="00B0F0"/>
                </a:solidFill>
                <a:sym typeface="Wingdings" panose="05000000000000000000" pitchFamily="2" charset="2"/>
              </a:rPr>
              <a:t>d,p</a:t>
            </a:r>
            <a:r>
              <a:rPr lang="en-US" altLang="zh-TW" sz="2800" dirty="0" smtClean="0">
                <a:solidFill>
                  <a:srgbClr val="00B0F0"/>
                </a:solidFill>
                <a:sym typeface="Wingdings" panose="05000000000000000000" pitchFamily="2" charset="2"/>
              </a:rPr>
              <a:t>)</a:t>
            </a:r>
            <a:r>
              <a:rPr lang="en-US" altLang="zh-TW" sz="2800" dirty="0" smtClean="0">
                <a:solidFill>
                  <a:srgbClr val="00B0F0"/>
                </a:solidFill>
              </a:rPr>
              <a:t/>
            </a:r>
            <a:br>
              <a:rPr lang="en-US" altLang="zh-TW" sz="2800" dirty="0" smtClean="0">
                <a:solidFill>
                  <a:srgbClr val="00B0F0"/>
                </a:solidFill>
              </a:rPr>
            </a:br>
            <a:r>
              <a:rPr lang="en-US" altLang="zh-TW" sz="2800" dirty="0" smtClean="0">
                <a:solidFill>
                  <a:srgbClr val="00B0F0"/>
                </a:solidFill>
              </a:rPr>
              <a:t>cc-</a:t>
            </a:r>
            <a:r>
              <a:rPr lang="en-US" altLang="zh-TW" sz="2800" dirty="0" err="1" smtClean="0">
                <a:solidFill>
                  <a:srgbClr val="00B0F0"/>
                </a:solidFill>
              </a:rPr>
              <a:t>pVDZ</a:t>
            </a:r>
            <a:r>
              <a:rPr lang="en-US" altLang="zh-TW" sz="2800" dirty="0" smtClean="0">
                <a:solidFill>
                  <a:srgbClr val="00B0F0"/>
                </a:solidFill>
              </a:rPr>
              <a:t> </a:t>
            </a:r>
            <a:r>
              <a:rPr lang="zh-TW" altLang="en-US" sz="2800" dirty="0">
                <a:solidFill>
                  <a:srgbClr val="00B0F0"/>
                </a:solidFill>
              </a:rPr>
              <a:t>加一組 </a:t>
            </a:r>
            <a:r>
              <a:rPr lang="en-US" altLang="zh-TW" sz="2800" dirty="0">
                <a:solidFill>
                  <a:srgbClr val="00B0F0"/>
                </a:solidFill>
              </a:rPr>
              <a:t>s, </a:t>
            </a:r>
            <a:r>
              <a:rPr lang="en-US" altLang="zh-TW" sz="2800" dirty="0" smtClean="0">
                <a:solidFill>
                  <a:srgbClr val="00B0F0"/>
                </a:solidFill>
              </a:rPr>
              <a:t>p, d </a:t>
            </a:r>
            <a:r>
              <a:rPr lang="en-US" altLang="zh-TW" sz="2800" dirty="0">
                <a:solidFill>
                  <a:srgbClr val="00B0F0"/>
                </a:solidFill>
                <a:sym typeface="Wingdings" panose="05000000000000000000" pitchFamily="2" charset="2"/>
              </a:rPr>
              <a:t> </a:t>
            </a:r>
            <a:r>
              <a:rPr lang="en-US" altLang="zh-TW" sz="2800" dirty="0" err="1" smtClean="0">
                <a:solidFill>
                  <a:srgbClr val="00B0F0"/>
                </a:solidFill>
                <a:sym typeface="Wingdings" panose="05000000000000000000" pitchFamily="2" charset="2"/>
              </a:rPr>
              <a:t>aug</a:t>
            </a:r>
            <a:r>
              <a:rPr lang="en-US" altLang="zh-TW" sz="2800" dirty="0" smtClean="0">
                <a:solidFill>
                  <a:srgbClr val="00B0F0"/>
                </a:solidFill>
                <a:sym typeface="Wingdings" panose="05000000000000000000" pitchFamily="2" charset="2"/>
              </a:rPr>
              <a:t>-cc-</a:t>
            </a:r>
            <a:r>
              <a:rPr lang="en-US" altLang="zh-TW" sz="2800" smtClean="0">
                <a:solidFill>
                  <a:srgbClr val="00B0F0"/>
                </a:solidFill>
                <a:sym typeface="Wingdings" panose="05000000000000000000" pitchFamily="2" charset="2"/>
              </a:rPr>
              <a:t>pVDZ</a:t>
            </a:r>
            <a:r>
              <a:rPr lang="en-US" altLang="zh-TW" sz="2800" dirty="0">
                <a:solidFill>
                  <a:srgbClr val="00B0F0"/>
                </a:solidFill>
              </a:rPr>
              <a:t/>
            </a:r>
            <a:br>
              <a:rPr lang="en-US" altLang="zh-TW" sz="2800" dirty="0">
                <a:solidFill>
                  <a:srgbClr val="00B0F0"/>
                </a:solidFill>
              </a:rPr>
            </a:br>
            <a:endParaRPr lang="en-US" altLang="zh-TW" sz="2800" dirty="0" smtClean="0">
              <a:solidFill>
                <a:srgbClr val="0070C0"/>
              </a:solidFill>
            </a:endParaRPr>
          </a:p>
          <a:p>
            <a:pPr marL="36576" indent="0">
              <a:buNone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329866" y="179826"/>
            <a:ext cx="8634622" cy="1858218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FFFF00"/>
                </a:solidFill>
              </a:rPr>
              <a:t>Polarization and Diffuse Functions </a:t>
            </a:r>
            <a:br>
              <a:rPr lang="en-US" altLang="zh-TW" dirty="0" smtClean="0">
                <a:solidFill>
                  <a:srgbClr val="FFFF00"/>
                </a:solidFill>
              </a:rPr>
            </a:br>
            <a:r>
              <a:rPr lang="en-US" altLang="zh-TW" dirty="0" smtClean="0">
                <a:solidFill>
                  <a:srgbClr val="FFFF00"/>
                </a:solidFill>
              </a:rPr>
              <a:t>	</a:t>
            </a:r>
            <a:r>
              <a:rPr lang="zh-TW" altLang="en-US" sz="2800" dirty="0" smtClean="0">
                <a:solidFill>
                  <a:srgbClr val="00B0F0"/>
                </a:solidFill>
              </a:rPr>
              <a:t>因應</a:t>
            </a:r>
            <a:r>
              <a:rPr lang="zh-TW" altLang="en-US" sz="2800" dirty="0">
                <a:solidFill>
                  <a:srgbClr val="00B0F0"/>
                </a:solidFill>
              </a:rPr>
              <a:t>精</a:t>
            </a:r>
            <a:r>
              <a:rPr lang="zh-TW" altLang="en-US" sz="2800" dirty="0" smtClean="0">
                <a:solidFill>
                  <a:srgbClr val="00B0F0"/>
                </a:solidFill>
              </a:rPr>
              <a:t>確化學鍵結計算需要</a:t>
            </a:r>
            <a:endParaRPr lang="zh-TW" alt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72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5030019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rgbClr val="FFC000"/>
                </a:solidFill>
              </a:rPr>
              <a:t>MP2, DFT </a:t>
            </a:r>
            <a:r>
              <a:rPr lang="zh-TW" altLang="en-US" sz="3200" smtClean="0">
                <a:solidFill>
                  <a:srgbClr val="FFC000"/>
                </a:solidFill>
              </a:rPr>
              <a:t>最基本的選擇：</a:t>
            </a:r>
            <a:r>
              <a:rPr lang="en-US" altLang="zh-TW" sz="3200" dirty="0" smtClean="0">
                <a:solidFill>
                  <a:srgbClr val="FFC000"/>
                </a:solidFill>
              </a:rPr>
              <a:t>6-31G(d)</a:t>
            </a:r>
          </a:p>
          <a:p>
            <a:r>
              <a:rPr lang="zh-TW" altLang="en-US" sz="3200" dirty="0" smtClean="0">
                <a:solidFill>
                  <a:srgbClr val="FFC000"/>
                </a:solidFill>
              </a:rPr>
              <a:t>與氫的鍵結有變化：</a:t>
            </a:r>
            <a:r>
              <a:rPr lang="en-US" altLang="zh-TW" sz="3200" dirty="0" smtClean="0">
                <a:solidFill>
                  <a:srgbClr val="FFC000"/>
                </a:solidFill>
              </a:rPr>
              <a:t>6-31G(</a:t>
            </a:r>
            <a:r>
              <a:rPr lang="en-US" altLang="zh-TW" sz="3200" dirty="0" err="1" smtClean="0">
                <a:solidFill>
                  <a:srgbClr val="FFC000"/>
                </a:solidFill>
              </a:rPr>
              <a:t>d,p</a:t>
            </a:r>
            <a:r>
              <a:rPr lang="en-US" altLang="zh-TW" sz="3200" dirty="0" smtClean="0">
                <a:solidFill>
                  <a:srgbClr val="FFC000"/>
                </a:solidFill>
              </a:rPr>
              <a:t>), cc-</a:t>
            </a:r>
            <a:r>
              <a:rPr lang="en-US" altLang="zh-TW" sz="3200" dirty="0" err="1" smtClean="0">
                <a:solidFill>
                  <a:srgbClr val="FFC000"/>
                </a:solidFill>
              </a:rPr>
              <a:t>pVDZ</a:t>
            </a:r>
            <a:endParaRPr lang="en-US" altLang="zh-TW" sz="3200" dirty="0" smtClean="0">
              <a:solidFill>
                <a:srgbClr val="FFC000"/>
              </a:solidFill>
            </a:endParaRPr>
          </a:p>
          <a:p>
            <a:r>
              <a:rPr lang="zh-TW" altLang="en-US" sz="3200" dirty="0" smtClean="0">
                <a:solidFill>
                  <a:srgbClr val="FFC000"/>
                </a:solidFill>
              </a:rPr>
              <a:t>負離子</a:t>
            </a:r>
            <a:r>
              <a:rPr lang="zh-TW" altLang="en-US" sz="3200" dirty="0" smtClean="0">
                <a:solidFill>
                  <a:srgbClr val="FFC000"/>
                </a:solidFill>
              </a:rPr>
              <a:t>及氫鍵</a:t>
            </a:r>
            <a:r>
              <a:rPr lang="zh-TW" altLang="en-US" sz="3200" dirty="0" smtClean="0">
                <a:solidFill>
                  <a:srgbClr val="FFC000"/>
                </a:solidFill>
              </a:rPr>
              <a:t>系統：</a:t>
            </a:r>
            <a:r>
              <a:rPr lang="en-US" altLang="zh-TW" sz="3200" dirty="0" smtClean="0">
                <a:solidFill>
                  <a:srgbClr val="FFC000"/>
                </a:solidFill>
              </a:rPr>
              <a:t>6-31+G(</a:t>
            </a:r>
            <a:r>
              <a:rPr lang="en-US" altLang="zh-TW" sz="3200" dirty="0" err="1" smtClean="0">
                <a:solidFill>
                  <a:srgbClr val="FFC000"/>
                </a:solidFill>
              </a:rPr>
              <a:t>d,p</a:t>
            </a:r>
            <a:r>
              <a:rPr lang="en-US" altLang="zh-TW" sz="3200" dirty="0" smtClean="0">
                <a:solidFill>
                  <a:srgbClr val="FFC000"/>
                </a:solidFill>
              </a:rPr>
              <a:t>), </a:t>
            </a:r>
            <a:r>
              <a:rPr lang="en-US" altLang="zh-TW" sz="3200" dirty="0" err="1" smtClean="0">
                <a:solidFill>
                  <a:srgbClr val="FFC000"/>
                </a:solidFill>
              </a:rPr>
              <a:t>aug</a:t>
            </a:r>
            <a:r>
              <a:rPr lang="en-US" altLang="zh-TW" sz="3200" dirty="0" smtClean="0">
                <a:solidFill>
                  <a:srgbClr val="FFC000"/>
                </a:solidFill>
              </a:rPr>
              <a:t>-cc-</a:t>
            </a:r>
            <a:r>
              <a:rPr lang="en-US" altLang="zh-TW" sz="3200" dirty="0" err="1" smtClean="0">
                <a:solidFill>
                  <a:srgbClr val="FFC000"/>
                </a:solidFill>
              </a:rPr>
              <a:t>pVDZ</a:t>
            </a:r>
            <a:endParaRPr lang="en-US" altLang="zh-TW" sz="3200" dirty="0" smtClean="0">
              <a:solidFill>
                <a:srgbClr val="FFC000"/>
              </a:solidFill>
            </a:endParaRPr>
          </a:p>
          <a:p>
            <a:r>
              <a:rPr lang="zh-TW" altLang="en-US" sz="3200" dirty="0" smtClean="0">
                <a:solidFill>
                  <a:srgbClr val="FFC000"/>
                </a:solidFill>
              </a:rPr>
              <a:t>高階理論要搭配 </a:t>
            </a:r>
            <a:r>
              <a:rPr lang="en-US" altLang="zh-TW" sz="3200" dirty="0" smtClean="0">
                <a:solidFill>
                  <a:srgbClr val="FFC000"/>
                </a:solidFill>
              </a:rPr>
              <a:t>triple-zeta </a:t>
            </a:r>
            <a:r>
              <a:rPr lang="zh-TW" altLang="en-US" sz="3200" dirty="0" smtClean="0">
                <a:solidFill>
                  <a:srgbClr val="FFC000"/>
                </a:solidFill>
              </a:rPr>
              <a:t>或更大基底函數</a:t>
            </a:r>
            <a:r>
              <a:rPr lang="en-US" altLang="zh-TW" sz="3200" dirty="0" smtClean="0">
                <a:solidFill>
                  <a:srgbClr val="FFC000"/>
                </a:solidFill>
              </a:rPr>
              <a:t/>
            </a:r>
            <a:br>
              <a:rPr lang="en-US" altLang="zh-TW" sz="3200" dirty="0" smtClean="0">
                <a:solidFill>
                  <a:srgbClr val="FFC000"/>
                </a:solidFill>
              </a:rPr>
            </a:br>
            <a:r>
              <a:rPr lang="en-US" altLang="zh-TW" sz="3200" dirty="0" err="1" smtClean="0">
                <a:solidFill>
                  <a:srgbClr val="FFC000"/>
                </a:solidFill>
              </a:rPr>
              <a:t>aug</a:t>
            </a:r>
            <a:r>
              <a:rPr lang="en-US" altLang="zh-TW" sz="3200" dirty="0" smtClean="0">
                <a:solidFill>
                  <a:srgbClr val="FFC000"/>
                </a:solidFill>
              </a:rPr>
              <a:t>-cc-</a:t>
            </a:r>
            <a:r>
              <a:rPr lang="en-US" altLang="zh-TW" sz="3200" dirty="0" err="1" smtClean="0">
                <a:solidFill>
                  <a:srgbClr val="FFC000"/>
                </a:solidFill>
              </a:rPr>
              <a:t>pVTZ</a:t>
            </a:r>
            <a:r>
              <a:rPr lang="en-US" altLang="zh-TW" sz="3200" dirty="0" smtClean="0">
                <a:solidFill>
                  <a:srgbClr val="FFC000"/>
                </a:solidFill>
              </a:rPr>
              <a:t>, 6-311+G(3d2f,2pd)</a:t>
            </a:r>
          </a:p>
          <a:p>
            <a:r>
              <a:rPr lang="zh-TW" altLang="en-US" sz="3200" dirty="0">
                <a:solidFill>
                  <a:srgbClr val="FFC000"/>
                </a:solidFill>
              </a:rPr>
              <a:t>基底</a:t>
            </a:r>
            <a:r>
              <a:rPr lang="zh-TW" altLang="en-US" sz="3200" dirty="0" smtClean="0">
                <a:solidFill>
                  <a:srgbClr val="FFC000"/>
                </a:solidFill>
              </a:rPr>
              <a:t>函數的選擇與系統性質，準確度及時程的要求，以及可用的計算資源關係密切，適當的使用是一種很高的藝術。</a:t>
            </a:r>
            <a:r>
              <a:rPr lang="en-US" altLang="zh-TW" sz="3200" dirty="0" smtClean="0">
                <a:solidFill>
                  <a:srgbClr val="FFC000"/>
                </a:solidFill>
              </a:rPr>
              <a:t/>
            </a:r>
            <a:br>
              <a:rPr lang="en-US" altLang="zh-TW" sz="3200" dirty="0" smtClean="0">
                <a:solidFill>
                  <a:srgbClr val="FFC000"/>
                </a:solidFill>
              </a:rPr>
            </a:br>
            <a:endParaRPr lang="en-US" altLang="zh-TW" sz="3200" dirty="0" smtClean="0">
              <a:solidFill>
                <a:srgbClr val="FFC000"/>
              </a:solidFill>
            </a:endParaRPr>
          </a:p>
          <a:p>
            <a:pPr marL="36576" indent="0">
              <a:buNone/>
            </a:pPr>
            <a:r>
              <a:rPr lang="en-US" altLang="zh-TW" sz="3200" dirty="0">
                <a:solidFill>
                  <a:srgbClr val="FFC000"/>
                </a:solidFill>
              </a:rPr>
              <a:t/>
            </a:r>
            <a:br>
              <a:rPr lang="en-US" altLang="zh-TW" sz="3200" dirty="0">
                <a:solidFill>
                  <a:srgbClr val="FFC000"/>
                </a:solidFill>
              </a:rPr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2800" dirty="0" smtClean="0">
                <a:solidFill>
                  <a:srgbClr val="00B0F0"/>
                </a:solidFill>
              </a:rPr>
              <a:t>第一週期</a:t>
            </a:r>
            <a:r>
              <a:rPr lang="zh-TW" altLang="en-US" sz="2800" dirty="0">
                <a:solidFill>
                  <a:srgbClr val="00B0F0"/>
                </a:solidFill>
              </a:rPr>
              <a:t>元素加入 </a:t>
            </a:r>
            <a:r>
              <a:rPr lang="en-US" altLang="zh-TW" sz="2800" dirty="0" smtClean="0">
                <a:solidFill>
                  <a:srgbClr val="00B0F0"/>
                </a:solidFill>
              </a:rPr>
              <a:t>p-type </a:t>
            </a:r>
            <a:r>
              <a:rPr lang="zh-TW" altLang="en-US" sz="2800" dirty="0" smtClean="0">
                <a:solidFill>
                  <a:srgbClr val="00B0F0"/>
                </a:solidFill>
              </a:rPr>
              <a:t>以上 </a:t>
            </a:r>
            <a:r>
              <a:rPr lang="en-US" altLang="zh-TW" sz="2800" dirty="0" smtClean="0">
                <a:solidFill>
                  <a:srgbClr val="00B0F0"/>
                </a:solidFill>
              </a:rPr>
              <a:t>GTO</a:t>
            </a:r>
            <a:br>
              <a:rPr lang="en-US" altLang="zh-TW" sz="2800" dirty="0" smtClean="0">
                <a:solidFill>
                  <a:srgbClr val="00B0F0"/>
                </a:solidFill>
              </a:rPr>
            </a:br>
            <a:r>
              <a:rPr lang="zh-TW" altLang="en-US" sz="2800" dirty="0" smtClean="0">
                <a:solidFill>
                  <a:srgbClr val="00B0F0"/>
                </a:solidFill>
              </a:rPr>
              <a:t>第二週期元素加入 </a:t>
            </a:r>
            <a:r>
              <a:rPr lang="en-US" altLang="zh-TW" sz="2800" dirty="0" smtClean="0">
                <a:solidFill>
                  <a:srgbClr val="00B0F0"/>
                </a:solidFill>
              </a:rPr>
              <a:t>d-type </a:t>
            </a:r>
            <a:r>
              <a:rPr lang="zh-TW" altLang="en-US" sz="2800" dirty="0" smtClean="0">
                <a:solidFill>
                  <a:srgbClr val="00B0F0"/>
                </a:solidFill>
              </a:rPr>
              <a:t>以上 </a:t>
            </a:r>
            <a:r>
              <a:rPr lang="en-US" altLang="zh-TW" sz="2800" dirty="0" smtClean="0">
                <a:solidFill>
                  <a:srgbClr val="00B0F0"/>
                </a:solidFill>
              </a:rPr>
              <a:t>GTO</a:t>
            </a:r>
            <a:br>
              <a:rPr lang="en-US" altLang="zh-TW" sz="2800" dirty="0" smtClean="0">
                <a:solidFill>
                  <a:srgbClr val="00B0F0"/>
                </a:solidFill>
              </a:rPr>
            </a:br>
            <a:r>
              <a:rPr lang="zh-TW" altLang="en-US" sz="2800" dirty="0" smtClean="0">
                <a:solidFill>
                  <a:srgbClr val="00B0F0"/>
                </a:solidFill>
              </a:rPr>
              <a:t>例如：</a:t>
            </a:r>
            <a:r>
              <a:rPr lang="en-US" altLang="zh-TW" sz="2800" dirty="0" smtClean="0">
                <a:solidFill>
                  <a:srgbClr val="00B0F0"/>
                </a:solidFill>
              </a:rPr>
              <a:t>6-31G(</a:t>
            </a:r>
            <a:r>
              <a:rPr lang="en-US" altLang="zh-TW" sz="2800" dirty="0" err="1" smtClean="0">
                <a:solidFill>
                  <a:srgbClr val="00B0F0"/>
                </a:solidFill>
              </a:rPr>
              <a:t>d,p</a:t>
            </a:r>
            <a:r>
              <a:rPr lang="en-US" altLang="zh-TW" sz="2800" dirty="0" smtClean="0">
                <a:solidFill>
                  <a:srgbClr val="00B0F0"/>
                </a:solidFill>
              </a:rPr>
              <a:t>) [6-31G**], 6-311G(3d2f,2pd)</a:t>
            </a:r>
            <a:br>
              <a:rPr lang="en-US" altLang="zh-TW" sz="2800" dirty="0" smtClean="0">
                <a:solidFill>
                  <a:srgbClr val="00B0F0"/>
                </a:solidFill>
              </a:rPr>
            </a:br>
            <a:r>
              <a:rPr lang="en-US" altLang="zh-TW" sz="2800" dirty="0" smtClean="0">
                <a:solidFill>
                  <a:srgbClr val="00B0F0"/>
                </a:solidFill>
              </a:rPr>
              <a:t>	      cc-</a:t>
            </a:r>
            <a:r>
              <a:rPr lang="en-US" altLang="zh-TW" sz="2800" dirty="0" err="1" smtClean="0">
                <a:solidFill>
                  <a:srgbClr val="00B0F0"/>
                </a:solidFill>
              </a:rPr>
              <a:t>pVDZ</a:t>
            </a:r>
            <a:r>
              <a:rPr lang="en-US" altLang="zh-TW" sz="2800" dirty="0" smtClean="0">
                <a:solidFill>
                  <a:srgbClr val="00B0F0"/>
                </a:solidFill>
              </a:rPr>
              <a:t>, cc-</a:t>
            </a:r>
            <a:r>
              <a:rPr lang="en-US" altLang="zh-TW" sz="2800" dirty="0" err="1" smtClean="0">
                <a:solidFill>
                  <a:srgbClr val="00B0F0"/>
                </a:solidFill>
              </a:rPr>
              <a:t>pVTZ</a:t>
            </a:r>
            <a:endParaRPr lang="en-US" altLang="zh-TW" sz="2400" dirty="0" smtClean="0">
              <a:solidFill>
                <a:srgbClr val="00B0F0"/>
              </a:solidFill>
            </a:endParaRPr>
          </a:p>
          <a:p>
            <a:r>
              <a:rPr lang="zh-TW" altLang="en-US" dirty="0"/>
              <a:t>擴散</a:t>
            </a:r>
            <a:r>
              <a:rPr lang="zh-TW" altLang="en-US" dirty="0" smtClean="0"/>
              <a:t>函數 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sz="2800" dirty="0" smtClean="0">
                <a:solidFill>
                  <a:srgbClr val="FFC000"/>
                </a:solidFill>
              </a:rPr>
              <a:t>增加範圍大的 </a:t>
            </a:r>
            <a:r>
              <a:rPr lang="en-US" altLang="zh-TW" sz="2800" dirty="0" smtClean="0">
                <a:solidFill>
                  <a:srgbClr val="FFC000"/>
                </a:solidFill>
              </a:rPr>
              <a:t>GTO</a:t>
            </a:r>
            <a:r>
              <a:rPr lang="zh-TW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zh-TW" sz="2800" dirty="0" smtClean="0">
                <a:solidFill>
                  <a:srgbClr val="FFC000"/>
                </a:solidFill>
              </a:rPr>
              <a:t>(Z</a:t>
            </a:r>
            <a:r>
              <a:rPr lang="zh-TW" altLang="en-US" sz="2800" dirty="0" smtClean="0">
                <a:solidFill>
                  <a:srgbClr val="FFC000"/>
                </a:solidFill>
              </a:rPr>
              <a:t> 很小</a:t>
            </a:r>
            <a:r>
              <a:rPr lang="en-US" altLang="zh-TW" sz="2800" dirty="0" smtClean="0">
                <a:solidFill>
                  <a:srgbClr val="FFC000"/>
                </a:solidFill>
              </a:rPr>
              <a:t>)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2800" dirty="0" smtClean="0">
                <a:solidFill>
                  <a:srgbClr val="00B0F0"/>
                </a:solidFill>
              </a:rPr>
              <a:t>6-31G(</a:t>
            </a:r>
            <a:r>
              <a:rPr lang="en-US" altLang="zh-TW" sz="2800" dirty="0" err="1" smtClean="0">
                <a:solidFill>
                  <a:srgbClr val="00B0F0"/>
                </a:solidFill>
              </a:rPr>
              <a:t>d,p</a:t>
            </a:r>
            <a:r>
              <a:rPr lang="en-US" altLang="zh-TW" sz="2800" dirty="0" smtClean="0">
                <a:solidFill>
                  <a:srgbClr val="00B0F0"/>
                </a:solidFill>
              </a:rPr>
              <a:t>) </a:t>
            </a:r>
            <a:r>
              <a:rPr lang="zh-TW" altLang="en-US" sz="2800" dirty="0" smtClean="0">
                <a:solidFill>
                  <a:srgbClr val="00B0F0"/>
                </a:solidFill>
              </a:rPr>
              <a:t>加一組 </a:t>
            </a:r>
            <a:r>
              <a:rPr lang="en-US" altLang="zh-TW" sz="2800" dirty="0" smtClean="0">
                <a:solidFill>
                  <a:srgbClr val="00B0F0"/>
                </a:solidFill>
              </a:rPr>
              <a:t>s, p </a:t>
            </a:r>
            <a:r>
              <a:rPr lang="en-US" altLang="zh-TW" sz="2800" dirty="0" smtClean="0">
                <a:solidFill>
                  <a:srgbClr val="00B0F0"/>
                </a:solidFill>
                <a:sym typeface="Wingdings" panose="05000000000000000000" pitchFamily="2" charset="2"/>
              </a:rPr>
              <a:t> 6-31+G(</a:t>
            </a:r>
            <a:r>
              <a:rPr lang="en-US" altLang="zh-TW" sz="2800" dirty="0" err="1" smtClean="0">
                <a:solidFill>
                  <a:srgbClr val="00B0F0"/>
                </a:solidFill>
                <a:sym typeface="Wingdings" panose="05000000000000000000" pitchFamily="2" charset="2"/>
              </a:rPr>
              <a:t>d,p</a:t>
            </a:r>
            <a:r>
              <a:rPr lang="en-US" altLang="zh-TW" sz="2800" dirty="0" smtClean="0">
                <a:solidFill>
                  <a:srgbClr val="00B0F0"/>
                </a:solidFill>
                <a:sym typeface="Wingdings" panose="05000000000000000000" pitchFamily="2" charset="2"/>
              </a:rPr>
              <a:t>)</a:t>
            </a:r>
            <a:r>
              <a:rPr lang="en-US" altLang="zh-TW" sz="2800" dirty="0" smtClean="0">
                <a:solidFill>
                  <a:srgbClr val="00B0F0"/>
                </a:solidFill>
              </a:rPr>
              <a:t/>
            </a:r>
            <a:br>
              <a:rPr lang="en-US" altLang="zh-TW" sz="2800" dirty="0" smtClean="0">
                <a:solidFill>
                  <a:srgbClr val="00B0F0"/>
                </a:solidFill>
              </a:rPr>
            </a:br>
            <a:r>
              <a:rPr lang="en-US" altLang="zh-TW" sz="2800" dirty="0" smtClean="0">
                <a:solidFill>
                  <a:srgbClr val="00B0F0"/>
                </a:solidFill>
              </a:rPr>
              <a:t>cc-</a:t>
            </a:r>
            <a:r>
              <a:rPr lang="en-US" altLang="zh-TW" sz="2800" dirty="0" err="1" smtClean="0">
                <a:solidFill>
                  <a:srgbClr val="00B0F0"/>
                </a:solidFill>
              </a:rPr>
              <a:t>pVDZ</a:t>
            </a:r>
            <a:r>
              <a:rPr lang="en-US" altLang="zh-TW" sz="2800" dirty="0" smtClean="0">
                <a:solidFill>
                  <a:srgbClr val="00B0F0"/>
                </a:solidFill>
              </a:rPr>
              <a:t> </a:t>
            </a:r>
            <a:r>
              <a:rPr lang="zh-TW" altLang="en-US" sz="2800" dirty="0">
                <a:solidFill>
                  <a:srgbClr val="00B0F0"/>
                </a:solidFill>
              </a:rPr>
              <a:t>加一組 </a:t>
            </a:r>
            <a:r>
              <a:rPr lang="en-US" altLang="zh-TW" sz="2800" dirty="0">
                <a:solidFill>
                  <a:srgbClr val="00B0F0"/>
                </a:solidFill>
              </a:rPr>
              <a:t>s, </a:t>
            </a:r>
            <a:r>
              <a:rPr lang="en-US" altLang="zh-TW" sz="2800" dirty="0" smtClean="0">
                <a:solidFill>
                  <a:srgbClr val="00B0F0"/>
                </a:solidFill>
              </a:rPr>
              <a:t>p, d </a:t>
            </a:r>
            <a:r>
              <a:rPr lang="en-US" altLang="zh-TW" sz="2800" dirty="0">
                <a:solidFill>
                  <a:srgbClr val="00B0F0"/>
                </a:solidFill>
                <a:sym typeface="Wingdings" panose="05000000000000000000" pitchFamily="2" charset="2"/>
              </a:rPr>
              <a:t> </a:t>
            </a:r>
            <a:r>
              <a:rPr lang="en-US" altLang="zh-TW" sz="2800" dirty="0" err="1" smtClean="0">
                <a:solidFill>
                  <a:srgbClr val="00B0F0"/>
                </a:solidFill>
                <a:sym typeface="Wingdings" panose="05000000000000000000" pitchFamily="2" charset="2"/>
              </a:rPr>
              <a:t>aug</a:t>
            </a:r>
            <a:r>
              <a:rPr lang="en-US" altLang="zh-TW" sz="2800" dirty="0" smtClean="0">
                <a:solidFill>
                  <a:srgbClr val="00B0F0"/>
                </a:solidFill>
                <a:sym typeface="Wingdings" panose="05000000000000000000" pitchFamily="2" charset="2"/>
              </a:rPr>
              <a:t>-cc-</a:t>
            </a:r>
            <a:r>
              <a:rPr lang="en-US" altLang="zh-TW" sz="2800" dirty="0" err="1" smtClean="0">
                <a:solidFill>
                  <a:srgbClr val="00B0F0"/>
                </a:solidFill>
                <a:sym typeface="Wingdings" panose="05000000000000000000" pitchFamily="2" charset="2"/>
              </a:rPr>
              <a:t>pVDZ</a:t>
            </a:r>
            <a:r>
              <a:rPr lang="en-US" altLang="zh-TW" sz="2800" dirty="0">
                <a:solidFill>
                  <a:srgbClr val="00B0F0"/>
                </a:solidFill>
              </a:rPr>
              <a:t/>
            </a:r>
            <a:br>
              <a:rPr lang="en-US" altLang="zh-TW" sz="2800" dirty="0">
                <a:solidFill>
                  <a:srgbClr val="00B0F0"/>
                </a:solidFill>
              </a:rPr>
            </a:br>
            <a:endParaRPr lang="en-US" altLang="zh-TW" sz="2800" dirty="0" smtClean="0">
              <a:solidFill>
                <a:srgbClr val="0070C0"/>
              </a:solidFill>
            </a:endParaRPr>
          </a:p>
          <a:p>
            <a:pPr marL="36576" indent="0">
              <a:buNone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6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329866" y="179826"/>
            <a:ext cx="8634622" cy="1376966"/>
          </a:xfrm>
        </p:spPr>
        <p:txBody>
          <a:bodyPr>
            <a:noAutofit/>
          </a:bodyPr>
          <a:lstStyle/>
          <a:p>
            <a:r>
              <a:rPr lang="en-US" altLang="zh-TW" dirty="0" smtClean="0">
                <a:solidFill>
                  <a:srgbClr val="FFFF00"/>
                </a:solidFill>
              </a:rPr>
              <a:t>Basis Sets </a:t>
            </a:r>
            <a:r>
              <a:rPr lang="zh-TW" altLang="en-US" dirty="0" smtClean="0">
                <a:solidFill>
                  <a:srgbClr val="FFFF00"/>
                </a:solidFill>
              </a:rPr>
              <a:t>建議</a:t>
            </a:r>
            <a:r>
              <a:rPr lang="zh-TW" altLang="en-US" dirty="0">
                <a:solidFill>
                  <a:srgbClr val="FFFF00"/>
                </a:solidFill>
              </a:rPr>
              <a:t>使用</a:t>
            </a:r>
            <a:r>
              <a:rPr lang="zh-TW" altLang="en-US" dirty="0" smtClean="0">
                <a:solidFill>
                  <a:srgbClr val="FFFF00"/>
                </a:solidFill>
              </a:rPr>
              <a:t>方法</a:t>
            </a:r>
            <a:r>
              <a:rPr lang="en-US" altLang="zh-TW" dirty="0" smtClean="0">
                <a:solidFill>
                  <a:srgbClr val="FFFF00"/>
                </a:solidFill>
              </a:rPr>
              <a:t/>
            </a:r>
            <a:br>
              <a:rPr lang="en-US" altLang="zh-TW" dirty="0" smtClean="0">
                <a:solidFill>
                  <a:srgbClr val="FFFF00"/>
                </a:solidFill>
              </a:rPr>
            </a:br>
            <a:r>
              <a:rPr lang="en-US" altLang="zh-TW" dirty="0" smtClean="0">
                <a:solidFill>
                  <a:srgbClr val="FFFF00"/>
                </a:solidFill>
              </a:rPr>
              <a:t>	</a:t>
            </a:r>
            <a:r>
              <a:rPr lang="zh-TW" altLang="en-US" sz="2800" dirty="0" smtClean="0">
                <a:solidFill>
                  <a:srgbClr val="00B0F0"/>
                </a:solidFill>
              </a:rPr>
              <a:t>從準則到藝術</a:t>
            </a:r>
            <a:r>
              <a:rPr lang="en-US" altLang="zh-TW" sz="2800" dirty="0" smtClean="0">
                <a:solidFill>
                  <a:srgbClr val="00B0F0"/>
                </a:solidFill>
              </a:rPr>
              <a:t>		</a:t>
            </a:r>
            <a:r>
              <a:rPr lang="en-US" altLang="zh-TW" sz="2800" dirty="0" smtClean="0">
                <a:solidFill>
                  <a:srgbClr val="FF66FF"/>
                </a:solidFill>
              </a:rPr>
              <a:t>Theory/Basis Set</a:t>
            </a:r>
            <a:endParaRPr lang="zh-TW" altLang="en-US" sz="2800" dirty="0">
              <a:solidFill>
                <a:srgbClr val="FF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21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科技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637</TotalTime>
  <Words>128</Words>
  <Application>Microsoft Office PowerPoint</Application>
  <PresentationFormat>如螢幕大小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8" baseType="lpstr">
      <vt:lpstr>科技</vt:lpstr>
      <vt:lpstr>方程式</vt:lpstr>
      <vt:lpstr>基底函數</vt:lpstr>
      <vt:lpstr>AO 與 MO  MO 是 AO 的線性組合(LCAO) </vt:lpstr>
      <vt:lpstr>現代分子計算使用 GTO  可大幅簡化雙電子積分</vt:lpstr>
      <vt:lpstr>Split-Valence Basis Set  兼顧準確度與計算效率</vt:lpstr>
      <vt:lpstr>Polarization and Diffuse Functions   因應精確化學鍵結計算需要</vt:lpstr>
      <vt:lpstr>Basis Sets 建議使用方法  從準則到藝術  Theory/Basis Set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分子結構的建立</dc:title>
  <dc:creator>user</dc:creator>
  <cp:lastModifiedBy>胡維平</cp:lastModifiedBy>
  <cp:revision>48</cp:revision>
  <dcterms:created xsi:type="dcterms:W3CDTF">2017-08-02T04:37:05Z</dcterms:created>
  <dcterms:modified xsi:type="dcterms:W3CDTF">2017-08-05T12:32:02Z</dcterms:modified>
</cp:coreProperties>
</file>